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4" r:id="rId1"/>
  </p:sldMasterIdLst>
  <p:notesMasterIdLst>
    <p:notesMasterId r:id="rId70"/>
  </p:notesMasterIdLst>
  <p:sldIdLst>
    <p:sldId id="256" r:id="rId2"/>
    <p:sldId id="333" r:id="rId3"/>
    <p:sldId id="259" r:id="rId4"/>
    <p:sldId id="260" r:id="rId5"/>
    <p:sldId id="261" r:id="rId6"/>
    <p:sldId id="266" r:id="rId7"/>
    <p:sldId id="267" r:id="rId8"/>
    <p:sldId id="268" r:id="rId9"/>
    <p:sldId id="269" r:id="rId10"/>
    <p:sldId id="270" r:id="rId11"/>
    <p:sldId id="272" r:id="rId12"/>
    <p:sldId id="273" r:id="rId13"/>
    <p:sldId id="274" r:id="rId14"/>
    <p:sldId id="275" r:id="rId15"/>
    <p:sldId id="276" r:id="rId16"/>
    <p:sldId id="279" r:id="rId17"/>
    <p:sldId id="280" r:id="rId18"/>
    <p:sldId id="281" r:id="rId19"/>
    <p:sldId id="282"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34" r:id="rId63"/>
    <p:sldId id="335" r:id="rId64"/>
    <p:sldId id="327" r:id="rId65"/>
    <p:sldId id="328" r:id="rId66"/>
    <p:sldId id="329" r:id="rId67"/>
    <p:sldId id="330" r:id="rId68"/>
    <p:sldId id="331"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00"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84" y="3312"/>
    </p:cViewPr>
  </p:outlineViewPr>
  <p:notesTextViewPr>
    <p:cViewPr>
      <p:scale>
        <a:sx n="1" d="1"/>
        <a:sy n="1" d="1"/>
      </p:scale>
      <p:origin x="0" y="0"/>
    </p:cViewPr>
  </p:notesTextViewPr>
  <p:sorterViewPr>
    <p:cViewPr>
      <p:scale>
        <a:sx n="100" d="100"/>
        <a:sy n="100" d="100"/>
      </p:scale>
      <p:origin x="0" y="-52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FACFA-52DB-4BB2-A444-1C68EB26C9B4}" type="datetimeFigureOut">
              <a:rPr lang="tr-TR" smtClean="0"/>
              <a:t>12.12.2016</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293F3-10CE-4BEB-80A6-A92B7C8DE760}" type="slidenum">
              <a:rPr lang="tr-TR" smtClean="0"/>
              <a:t>‹#›</a:t>
            </a:fld>
            <a:endParaRPr lang="tr-TR"/>
          </a:p>
        </p:txBody>
      </p:sp>
    </p:spTree>
    <p:extLst>
      <p:ext uri="{BB962C8B-B14F-4D97-AF65-F5344CB8AC3E}">
        <p14:creationId xmlns:p14="http://schemas.microsoft.com/office/powerpoint/2010/main" val="339132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6CE293F3-10CE-4BEB-80A6-A92B7C8DE760}" type="slidenum">
              <a:rPr lang="tr-TR" smtClean="0"/>
              <a:t>1</a:t>
            </a:fld>
            <a:endParaRPr lang="tr-TR"/>
          </a:p>
        </p:txBody>
      </p:sp>
    </p:spTree>
    <p:extLst>
      <p:ext uri="{BB962C8B-B14F-4D97-AF65-F5344CB8AC3E}">
        <p14:creationId xmlns:p14="http://schemas.microsoft.com/office/powerpoint/2010/main" val="148906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6CE293F3-10CE-4BEB-80A6-A92B7C8DE760}" type="slidenum">
              <a:rPr lang="tr-TR" smtClean="0"/>
              <a:t>4</a:t>
            </a:fld>
            <a:endParaRPr lang="tr-TR"/>
          </a:p>
        </p:txBody>
      </p:sp>
    </p:spTree>
    <p:extLst>
      <p:ext uri="{BB962C8B-B14F-4D97-AF65-F5344CB8AC3E}">
        <p14:creationId xmlns:p14="http://schemas.microsoft.com/office/powerpoint/2010/main" val="267474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6CE293F3-10CE-4BEB-80A6-A92B7C8DE760}" type="slidenum">
              <a:rPr lang="tr-TR" smtClean="0"/>
              <a:t>10</a:t>
            </a:fld>
            <a:endParaRPr lang="tr-TR"/>
          </a:p>
        </p:txBody>
      </p:sp>
    </p:spTree>
    <p:extLst>
      <p:ext uri="{BB962C8B-B14F-4D97-AF65-F5344CB8AC3E}">
        <p14:creationId xmlns:p14="http://schemas.microsoft.com/office/powerpoint/2010/main" val="162422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5F34AC-6238-4FB3-8ADD-CE037364E1E0}" type="datetimeFigureOut">
              <a:rPr lang="tr-TR" smtClean="0"/>
              <a:t>12.12.2016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879CA5-A043-4F39-8565-3C11114B7D3D}"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F34AC-6238-4FB3-8ADD-CE037364E1E0}" type="datetimeFigureOut">
              <a:rPr lang="tr-TR" smtClean="0"/>
              <a:t>12.12.2016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879CA5-A043-4F39-8565-3C11114B7D3D}"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F34AC-6238-4FB3-8ADD-CE037364E1E0}" type="datetimeFigureOut">
              <a:rPr lang="tr-TR" smtClean="0"/>
              <a:t>12.12.2016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879CA5-A043-4F39-8565-3C11114B7D3D}"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0A8A6-77A1-4942-9926-F821DA1D91BB}" type="datetimeFigureOut">
              <a:rPr lang="tr-TR" smtClean="0"/>
              <a:t>12.12.2016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77A48C-15C7-4EB4-9E78-A1B0285E58A8}"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F34AC-6238-4FB3-8ADD-CE037364E1E0}" type="datetimeFigureOut">
              <a:rPr lang="tr-TR" smtClean="0"/>
              <a:t>12.12.2016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879CA5-A043-4F39-8565-3C11114B7D3D}"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5F34AC-6238-4FB3-8ADD-CE037364E1E0}" type="datetimeFigureOut">
              <a:rPr lang="tr-TR" smtClean="0"/>
              <a:t>12.12.2016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879CA5-A043-4F39-8565-3C11114B7D3D}"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5F34AC-6238-4FB3-8ADD-CE037364E1E0}" type="datetimeFigureOut">
              <a:rPr lang="tr-TR" smtClean="0"/>
              <a:t>12.12.2016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879CA5-A043-4F39-8565-3C11114B7D3D}"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5F34AC-6238-4FB3-8ADD-CE037364E1E0}" type="datetimeFigureOut">
              <a:rPr lang="tr-TR" smtClean="0"/>
              <a:t>12.12.2016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879CA5-A043-4F39-8565-3C11114B7D3D}"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F34AC-6238-4FB3-8ADD-CE037364E1E0}" type="datetimeFigureOut">
              <a:rPr lang="tr-TR" smtClean="0"/>
              <a:t>12.12.2016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879CA5-A043-4F39-8565-3C11114B7D3D}"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5F34AC-6238-4FB3-8ADD-CE037364E1E0}" type="datetimeFigureOut">
              <a:rPr lang="tr-TR" smtClean="0"/>
              <a:t>12.12.2016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879CA5-A043-4F39-8565-3C11114B7D3D}"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5F34AC-6238-4FB3-8ADD-CE037364E1E0}" type="datetimeFigureOut">
              <a:rPr lang="tr-TR" smtClean="0"/>
              <a:t>12.12.2016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879CA5-A043-4F39-8565-3C11114B7D3D}"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AB0A8A6-77A1-4942-9926-F821DA1D91BB}" type="datetimeFigureOut">
              <a:rPr lang="tr-TR" smtClean="0"/>
              <a:t>12.12.2016</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E77A48C-15C7-4EB4-9E78-A1B0285E58A8}"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G"/><Relationship Id="rId39" Type="http://schemas.openxmlformats.org/officeDocument/2006/relationships/image" Target="../media/image41.png"/><Relationship Id="rId21" Type="http://schemas.openxmlformats.org/officeDocument/2006/relationships/image" Target="../media/image23.jpeg"/><Relationship Id="rId34" Type="http://schemas.openxmlformats.org/officeDocument/2006/relationships/image" Target="../media/image36.png"/><Relationship Id="rId42" Type="http://schemas.openxmlformats.org/officeDocument/2006/relationships/image" Target="../media/image43.png"/><Relationship Id="rId7" Type="http://schemas.openxmlformats.org/officeDocument/2006/relationships/image" Target="../media/image9.jpeg"/><Relationship Id="rId2" Type="http://schemas.openxmlformats.org/officeDocument/2006/relationships/image" Target="../media/image4.jpg"/><Relationship Id="rId16" Type="http://schemas.openxmlformats.org/officeDocument/2006/relationships/image" Target="../media/image18.jpeg"/><Relationship Id="rId20" Type="http://schemas.openxmlformats.org/officeDocument/2006/relationships/image" Target="../media/image22.jpg"/><Relationship Id="rId29" Type="http://schemas.openxmlformats.org/officeDocument/2006/relationships/image" Target="../media/image31.png"/><Relationship Id="rId41"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32" Type="http://schemas.openxmlformats.org/officeDocument/2006/relationships/image" Target="../media/image34.png"/><Relationship Id="rId37" Type="http://schemas.openxmlformats.org/officeDocument/2006/relationships/image" Target="../media/image39.jpeg"/><Relationship Id="rId40" Type="http://schemas.openxmlformats.org/officeDocument/2006/relationships/image" Target="../media/image2.png"/><Relationship Id="rId5" Type="http://schemas.openxmlformats.org/officeDocument/2006/relationships/image" Target="../media/image7.jpg"/><Relationship Id="rId15" Type="http://schemas.openxmlformats.org/officeDocument/2006/relationships/image" Target="../media/image17.jpg"/><Relationship Id="rId23" Type="http://schemas.openxmlformats.org/officeDocument/2006/relationships/image" Target="../media/image25.jpg"/><Relationship Id="rId28" Type="http://schemas.openxmlformats.org/officeDocument/2006/relationships/image" Target="../media/image30.JPG"/><Relationship Id="rId36" Type="http://schemas.openxmlformats.org/officeDocument/2006/relationships/image" Target="../media/image38.png"/><Relationship Id="rId10" Type="http://schemas.openxmlformats.org/officeDocument/2006/relationships/image" Target="../media/image12.jpeg"/><Relationship Id="rId19" Type="http://schemas.openxmlformats.org/officeDocument/2006/relationships/image" Target="../media/image21.jpeg"/><Relationship Id="rId31" Type="http://schemas.openxmlformats.org/officeDocument/2006/relationships/image" Target="../media/image33.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JPG"/><Relationship Id="rId30" Type="http://schemas.openxmlformats.org/officeDocument/2006/relationships/image" Target="../media/image32.png"/><Relationship Id="rId35" Type="http://schemas.openxmlformats.org/officeDocument/2006/relationships/image" Target="../media/image37.png"/><Relationship Id="rId8" Type="http://schemas.openxmlformats.org/officeDocument/2006/relationships/image" Target="../media/image10.JPG"/><Relationship Id="rId3" Type="http://schemas.openxmlformats.org/officeDocument/2006/relationships/image" Target="../media/image5.jpeg"/><Relationship Id="rId12" Type="http://schemas.openxmlformats.org/officeDocument/2006/relationships/image" Target="../media/image14.jpg"/><Relationship Id="rId17" Type="http://schemas.openxmlformats.org/officeDocument/2006/relationships/image" Target="../media/image19.jpg"/><Relationship Id="rId25" Type="http://schemas.openxmlformats.org/officeDocument/2006/relationships/image" Target="../media/image27.jpeg"/><Relationship Id="rId33" Type="http://schemas.openxmlformats.org/officeDocument/2006/relationships/image" Target="../media/image35.png"/><Relationship Id="rId38"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3585046"/>
            <a:ext cx="91440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pPr algn="ctr"/>
            <a:r>
              <a:rPr lang="tr-TR" altLang="tr-TR" sz="2900" b="1" dirty="0">
                <a:effectLst>
                  <a:outerShdw blurRad="38100" dist="38100" dir="2700000" algn="tl">
                    <a:srgbClr val="000000">
                      <a:alpha val="43137"/>
                    </a:srgbClr>
                  </a:outerShdw>
                </a:effectLst>
              </a:rPr>
              <a:t>DÖNEM SONU İŞLEMLERİ</a:t>
            </a:r>
          </a:p>
          <a:p>
            <a:pPr algn="ctr"/>
            <a:r>
              <a:rPr lang="tr-TR" altLang="tr-TR" dirty="0"/>
              <a:t>(Envanter ve Değerleme)</a:t>
            </a:r>
            <a:endParaRPr lang="tr-TR" altLang="tr-TR" sz="2900" b="1" dirty="0"/>
          </a:p>
          <a:p>
            <a:pPr algn="ctr"/>
            <a:r>
              <a:rPr lang="tr-TR" altLang="tr-TR" b="1" dirty="0">
                <a:solidFill>
                  <a:srgbClr val="004644"/>
                </a:solidFill>
              </a:rPr>
              <a:t>NAZIM ANIL</a:t>
            </a:r>
            <a:br>
              <a:rPr lang="tr-TR" altLang="tr-TR" b="1" dirty="0">
                <a:solidFill>
                  <a:srgbClr val="004644"/>
                </a:solidFill>
              </a:rPr>
            </a:br>
            <a:r>
              <a:rPr lang="tr-TR" altLang="tr-TR" b="1" dirty="0">
                <a:solidFill>
                  <a:srgbClr val="004644"/>
                </a:solidFill>
              </a:rPr>
              <a:t>Yeminli Mali Müşavir</a:t>
            </a:r>
          </a:p>
          <a:p>
            <a:pPr algn="ctr"/>
            <a:endParaRPr lang="tr-TR" altLang="tr-TR" b="1" dirty="0">
              <a:solidFill>
                <a:srgbClr val="004644"/>
              </a:solidFill>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2472895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ctrTitle" idx="4294967295"/>
          </p:nvPr>
        </p:nvSpPr>
        <p:spPr>
          <a:xfrm>
            <a:off x="467544" y="-531440"/>
            <a:ext cx="8527976" cy="4572000"/>
          </a:xfrm>
        </p:spPr>
        <p:txBody>
          <a:bodyPr>
            <a:normAutofit fontScale="90000"/>
          </a:bodyPr>
          <a:lstStyle/>
          <a:p>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b="1" dirty="0">
                <a:solidFill>
                  <a:srgbClr val="0033CC"/>
                </a:solidFill>
                <a:latin typeface="Arial" pitchFamily="34" charset="0"/>
                <a:ea typeface="Geneva" charset="-128"/>
                <a:cs typeface="Arial" pitchFamily="34" charset="0"/>
              </a:rPr>
              <a:t>2016</a:t>
            </a:r>
            <a:r>
              <a:rPr lang="tr-TR" altLang="tr-TR" sz="2400" dirty="0">
                <a:solidFill>
                  <a:srgbClr val="0033CC"/>
                </a:solidFill>
                <a:latin typeface="Arial" pitchFamily="34" charset="0"/>
                <a:ea typeface="Geneva" charset="-128"/>
                <a:cs typeface="Arial" pitchFamily="34" charset="0"/>
              </a:rPr>
              <a:t> yılına ait ticari defterlerin </a:t>
            </a:r>
            <a:r>
              <a:rPr lang="tr-TR" altLang="tr-TR" sz="2400" b="1" dirty="0">
                <a:solidFill>
                  <a:srgbClr val="0033CC"/>
                </a:solidFill>
                <a:latin typeface="Arial" pitchFamily="34" charset="0"/>
                <a:ea typeface="Geneva" charset="-128"/>
                <a:cs typeface="Arial" pitchFamily="34" charset="0"/>
              </a:rPr>
              <a:t>2017 yılında da kullanılması</a:t>
            </a:r>
            <a:r>
              <a:rPr lang="tr-TR" altLang="tr-TR" sz="2400" dirty="0">
                <a:solidFill>
                  <a:srgbClr val="0033CC"/>
                </a:solidFill>
                <a:latin typeface="Arial" pitchFamily="34" charset="0"/>
                <a:ea typeface="Geneva" charset="-128"/>
                <a:cs typeface="Arial" pitchFamily="34" charset="0"/>
              </a:rPr>
              <a:t> halinde, ara tasdiklerinin </a:t>
            </a:r>
            <a:r>
              <a:rPr lang="tr-TR" altLang="tr-TR" sz="2400" b="1" dirty="0">
                <a:solidFill>
                  <a:srgbClr val="0033CC"/>
                </a:solidFill>
                <a:latin typeface="Arial" pitchFamily="34" charset="0"/>
                <a:ea typeface="Geneva" charset="-128"/>
                <a:cs typeface="Arial" pitchFamily="34" charset="0"/>
              </a:rPr>
              <a:t>Ocak/2017 ayı içinde </a:t>
            </a:r>
            <a:r>
              <a:rPr lang="tr-TR" altLang="tr-TR" sz="2400" dirty="0">
                <a:solidFill>
                  <a:srgbClr val="0033CC"/>
                </a:solidFill>
                <a:latin typeface="Arial" pitchFamily="34" charset="0"/>
                <a:ea typeface="Geneva" charset="-128"/>
                <a:cs typeface="Arial" pitchFamily="34" charset="0"/>
              </a:rPr>
              <a:t>yaptırılması da mümkündür.</a:t>
            </a:r>
            <a:br>
              <a:rPr lang="tr-TR" altLang="tr-TR" sz="2800" dirty="0">
                <a:solidFill>
                  <a:srgbClr val="0033CC"/>
                </a:solidFill>
                <a:ea typeface="Geneva" charset="-128"/>
              </a:rPr>
            </a:br>
            <a:br>
              <a:rPr lang="tr-TR" altLang="tr-TR" sz="2800" dirty="0">
                <a:ea typeface="Geneva" charset="-128"/>
              </a:rPr>
            </a:br>
            <a:endParaRPr lang="tr-TR" altLang="tr-TR" sz="2800" dirty="0">
              <a:ea typeface="Geneva"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308139"/>
            <a:ext cx="1483584" cy="505236"/>
          </a:xfrm>
          <a:prstGeom prst="rect">
            <a:avLst/>
          </a:prstGeom>
        </p:spPr>
      </p:pic>
    </p:spTree>
    <p:extLst>
      <p:ext uri="{BB962C8B-B14F-4D97-AF65-F5344CB8AC3E}">
        <p14:creationId xmlns:p14="http://schemas.microsoft.com/office/powerpoint/2010/main" val="856012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ctrTitle" idx="4294967295"/>
          </p:nvPr>
        </p:nvSpPr>
        <p:spPr>
          <a:xfrm>
            <a:off x="611560" y="620688"/>
            <a:ext cx="7886700" cy="5472608"/>
          </a:xfrm>
        </p:spPr>
        <p:style>
          <a:lnRef idx="2">
            <a:schemeClr val="accent1"/>
          </a:lnRef>
          <a:fillRef idx="1">
            <a:schemeClr val="lt1"/>
          </a:fillRef>
          <a:effectRef idx="0">
            <a:schemeClr val="accent1"/>
          </a:effectRef>
          <a:fontRef idx="minor">
            <a:schemeClr val="dk1"/>
          </a:fontRef>
        </p:style>
        <p:txBody>
          <a:bodyPr>
            <a:normAutofit/>
          </a:bodyPr>
          <a:lstStyle/>
          <a:p>
            <a:r>
              <a:rPr lang="tr-TR" altLang="tr-TR" sz="2400" b="1" dirty="0">
                <a:solidFill>
                  <a:srgbClr val="0033CC"/>
                </a:solidFill>
                <a:latin typeface="Arial" pitchFamily="34" charset="0"/>
                <a:ea typeface="Geneva" charset="-128"/>
                <a:cs typeface="Arial" pitchFamily="34" charset="0"/>
              </a:rPr>
              <a:t>1.2.7</a:t>
            </a:r>
            <a:r>
              <a:rPr lang="tr-TR" altLang="tr-TR" sz="2400" dirty="0">
                <a:solidFill>
                  <a:srgbClr val="0033CC"/>
                </a:solidFill>
                <a:latin typeface="Arial" pitchFamily="34" charset="0"/>
                <a:ea typeface="Geneva" charset="-128"/>
                <a:cs typeface="Arial" pitchFamily="34" charset="0"/>
              </a:rPr>
              <a:t>.   Firma  tarafından  üçüncü  kişilere  verilen Vekaletnameler süre  ve gereklilik yönünden gözden geçirilmelidir.</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b="1" dirty="0">
                <a:solidFill>
                  <a:srgbClr val="0033CC"/>
                </a:solidFill>
                <a:latin typeface="Arial" pitchFamily="34" charset="0"/>
                <a:ea typeface="Geneva" charset="-128"/>
                <a:cs typeface="Arial" pitchFamily="34" charset="0"/>
              </a:rPr>
              <a:t>1.2.8</a:t>
            </a:r>
            <a:r>
              <a:rPr lang="tr-TR" altLang="tr-TR" sz="2400" dirty="0">
                <a:solidFill>
                  <a:srgbClr val="0033CC"/>
                </a:solidFill>
                <a:latin typeface="Arial" pitchFamily="34" charset="0"/>
                <a:ea typeface="Geneva" charset="-128"/>
                <a:cs typeface="Arial" pitchFamily="34" charset="0"/>
              </a:rPr>
              <a:t>.   Üçüncü  kişilerle  yapılan sözleşmeler  (Banka Kredi Sözleşmeleri dahil) gereklilik muhasebe   yönünden  gözden geçirilmelidir.</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1.2.9.	Satıcı ve Alıcılarla yapılan Cari Hesap Sözleşmeleri güncellenmeli, varsa eksikler tamamlanmalıdır. </a:t>
            </a:r>
            <a:r>
              <a:rPr lang="tr-TR" altLang="tr-TR" sz="2400" dirty="0">
                <a:solidFill>
                  <a:srgbClr val="FF0000"/>
                </a:solidFill>
                <a:latin typeface="Arial" pitchFamily="34" charset="0"/>
                <a:ea typeface="Geneva" charset="-128"/>
                <a:cs typeface="Arial" pitchFamily="34" charset="0"/>
              </a:rPr>
              <a:t>(Hem TTK ve Hem de VUK açısından önemlidir.)</a:t>
            </a:r>
            <a:br>
              <a:rPr lang="tr-TR" altLang="tr-TR" sz="2400" dirty="0">
                <a:solidFill>
                  <a:srgbClr val="0033CC"/>
                </a:solidFill>
                <a:ea typeface="Geneva" charset="-128"/>
              </a:rPr>
            </a:br>
            <a:br>
              <a:rPr lang="tr-TR" altLang="tr-TR" sz="2000" dirty="0">
                <a:solidFill>
                  <a:srgbClr val="0033CC"/>
                </a:solidFill>
                <a:ea typeface="Geneva" charset="-128"/>
              </a:rPr>
            </a:br>
            <a:endParaRPr lang="tr-TR" altLang="tr-TR" sz="2000" dirty="0">
              <a:solidFill>
                <a:srgbClr val="0033CC"/>
              </a:solidFill>
              <a:ea typeface="Geneva"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6488" y="6308139"/>
            <a:ext cx="1483584" cy="505236"/>
          </a:xfrm>
          <a:prstGeom prst="rect">
            <a:avLst/>
          </a:prstGeom>
        </p:spPr>
      </p:pic>
    </p:spTree>
    <p:extLst>
      <p:ext uri="{BB962C8B-B14F-4D97-AF65-F5344CB8AC3E}">
        <p14:creationId xmlns:p14="http://schemas.microsoft.com/office/powerpoint/2010/main" val="3562016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ctrTitle" idx="4294967295"/>
          </p:nvPr>
        </p:nvSpPr>
        <p:spPr>
          <a:xfrm>
            <a:off x="616024" y="1124744"/>
            <a:ext cx="8027914" cy="4320480"/>
          </a:xfrm>
        </p:spPr>
        <p:style>
          <a:lnRef idx="2">
            <a:schemeClr val="accent1"/>
          </a:lnRef>
          <a:fillRef idx="1">
            <a:schemeClr val="lt1"/>
          </a:fillRef>
          <a:effectRef idx="0">
            <a:schemeClr val="accent1"/>
          </a:effectRef>
          <a:fontRef idx="minor">
            <a:schemeClr val="dk1"/>
          </a:fontRef>
        </p:style>
        <p:txBody>
          <a:bodyPr>
            <a:normAutofit/>
          </a:bodyPr>
          <a:lstStyle/>
          <a:p>
            <a:r>
              <a:rPr lang="tr-TR" altLang="tr-TR" sz="2400" b="1" dirty="0">
                <a:solidFill>
                  <a:srgbClr val="0033CC"/>
                </a:solidFill>
                <a:latin typeface="Arial" pitchFamily="34" charset="0"/>
                <a:ea typeface="Geneva" charset="-128"/>
                <a:cs typeface="Arial" pitchFamily="34" charset="0"/>
              </a:rPr>
              <a:t>1.3</a:t>
            </a:r>
            <a:r>
              <a:rPr lang="tr-TR" altLang="tr-TR" sz="2400" dirty="0">
                <a:solidFill>
                  <a:srgbClr val="0033CC"/>
                </a:solidFill>
                <a:latin typeface="Arial" pitchFamily="34" charset="0"/>
                <a:ea typeface="Geneva" charset="-128"/>
                <a:cs typeface="Arial" pitchFamily="34" charset="0"/>
              </a:rPr>
              <a:t>. </a:t>
            </a:r>
            <a:r>
              <a:rPr lang="tr-TR" altLang="tr-TR" sz="2400" b="1" dirty="0">
                <a:solidFill>
                  <a:srgbClr val="0033CC"/>
                </a:solidFill>
                <a:latin typeface="Arial" pitchFamily="34" charset="0"/>
                <a:ea typeface="Geneva" charset="-128"/>
                <a:cs typeface="Arial" pitchFamily="34" charset="0"/>
              </a:rPr>
              <a:t>2016</a:t>
            </a:r>
            <a:r>
              <a:rPr lang="tr-TR" altLang="tr-TR" sz="2400" dirty="0">
                <a:solidFill>
                  <a:srgbClr val="0033CC"/>
                </a:solidFill>
                <a:latin typeface="Arial" pitchFamily="34" charset="0"/>
                <a:ea typeface="Geneva" charset="-128"/>
                <a:cs typeface="Arial" pitchFamily="34" charset="0"/>
              </a:rPr>
              <a:t> yılı yasal defterlerden  </a:t>
            </a:r>
            <a:r>
              <a:rPr lang="tr-TR" altLang="tr-TR" sz="2400" b="1" dirty="0">
                <a:solidFill>
                  <a:srgbClr val="0033CC"/>
                </a:solidFill>
                <a:latin typeface="Arial" pitchFamily="34" charset="0"/>
                <a:ea typeface="Geneva" charset="-128"/>
                <a:cs typeface="Arial" pitchFamily="34" charset="0"/>
              </a:rPr>
              <a:t>Yevmiye Defteri'nin</a:t>
            </a:r>
            <a:r>
              <a:rPr lang="tr-TR" altLang="tr-TR" sz="2400" dirty="0">
                <a:solidFill>
                  <a:srgbClr val="0033CC"/>
                </a:solidFill>
                <a:latin typeface="Arial" pitchFamily="34" charset="0"/>
                <a:ea typeface="Geneva" charset="-128"/>
                <a:cs typeface="Arial" pitchFamily="34" charset="0"/>
              </a:rPr>
              <a:t> kapanış tasdiki en geç </a:t>
            </a:r>
            <a:r>
              <a:rPr lang="tr-TR" altLang="tr-TR" sz="2400" b="1" dirty="0">
                <a:solidFill>
                  <a:srgbClr val="0033CC"/>
                </a:solidFill>
                <a:latin typeface="Arial" pitchFamily="34" charset="0"/>
                <a:ea typeface="Geneva" charset="-128"/>
                <a:cs typeface="Arial" pitchFamily="34" charset="0"/>
              </a:rPr>
              <a:t>30.Haziran.2017 </a:t>
            </a:r>
            <a:r>
              <a:rPr lang="tr-TR" altLang="tr-TR" sz="2400" dirty="0">
                <a:solidFill>
                  <a:srgbClr val="0033CC"/>
                </a:solidFill>
                <a:latin typeface="Arial" pitchFamily="34" charset="0"/>
                <a:ea typeface="Geneva" charset="-128"/>
                <a:cs typeface="Arial" pitchFamily="34" charset="0"/>
              </a:rPr>
              <a:t>günü akşamına   kadar yapılmalıdır. Aksi  halde  Ticaret  Mahkemelerinde delil olarak nazara alınmamaktadır. </a:t>
            </a:r>
            <a:r>
              <a:rPr lang="tr-TR" altLang="tr-TR" sz="2400" b="1" dirty="0">
                <a:solidFill>
                  <a:srgbClr val="0033CC"/>
                </a:solidFill>
                <a:latin typeface="Arial" pitchFamily="34" charset="0"/>
                <a:ea typeface="Geneva" charset="-128"/>
                <a:cs typeface="Arial" pitchFamily="34" charset="0"/>
              </a:rPr>
              <a:t>Ayrıca, </a:t>
            </a:r>
            <a:r>
              <a:rPr lang="tr-TR" altLang="tr-TR" sz="2400" b="1" dirty="0">
                <a:solidFill>
                  <a:srgbClr val="FF0000"/>
                </a:solidFill>
                <a:latin typeface="Arial" pitchFamily="34" charset="0"/>
                <a:ea typeface="Geneva" charset="-128"/>
                <a:cs typeface="Arial" pitchFamily="34" charset="0"/>
              </a:rPr>
              <a:t>5.209,- </a:t>
            </a:r>
            <a:r>
              <a:rPr lang="tr-TR" altLang="tr-TR" sz="2400" b="1" dirty="0">
                <a:solidFill>
                  <a:srgbClr val="0033CC"/>
                </a:solidFill>
                <a:latin typeface="Arial" pitchFamily="34" charset="0"/>
                <a:ea typeface="Geneva" charset="-128"/>
                <a:cs typeface="Arial" pitchFamily="34" charset="0"/>
              </a:rPr>
              <a:t>TL. İdari para cezası ödenmek durumunda kalınır.</a:t>
            </a: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Not: Envanter Defterinin kapanış onayı yasada düzenlenmemiştir.</a:t>
            </a:r>
            <a:br>
              <a:rPr lang="tr-TR" altLang="tr-TR" sz="1800" dirty="0">
                <a:solidFill>
                  <a:srgbClr val="0033CC"/>
                </a:solidFill>
                <a:latin typeface="Arial" pitchFamily="34" charset="0"/>
                <a:ea typeface="Geneva" charset="-128"/>
                <a:cs typeface="Arial" pitchFamily="34" charset="0"/>
              </a:rPr>
            </a:br>
            <a:br>
              <a:rPr lang="tr-TR" altLang="tr-TR" sz="1800" dirty="0">
                <a:latin typeface="Arial" pitchFamily="34" charset="0"/>
                <a:ea typeface="Geneva" charset="-128"/>
                <a:cs typeface="Arial" pitchFamily="34" charset="0"/>
              </a:rPr>
            </a:br>
            <a:endParaRPr lang="tr-TR" altLang="tr-TR" sz="1800" dirty="0">
              <a:latin typeface="Arial" pitchFamily="34" charset="0"/>
              <a:ea typeface="Geneva" charset="-128"/>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499815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ctrTitle" idx="4294967295"/>
          </p:nvPr>
        </p:nvSpPr>
        <p:spPr>
          <a:xfrm>
            <a:off x="360040" y="1268760"/>
            <a:ext cx="8460432" cy="2808312"/>
          </a:xfrm>
        </p:spPr>
        <p:style>
          <a:lnRef idx="2">
            <a:schemeClr val="accent1"/>
          </a:lnRef>
          <a:fillRef idx="1">
            <a:schemeClr val="lt1"/>
          </a:fillRef>
          <a:effectRef idx="0">
            <a:schemeClr val="accent1"/>
          </a:effectRef>
          <a:fontRef idx="minor">
            <a:schemeClr val="dk1"/>
          </a:fontRef>
        </p:style>
        <p:txBody>
          <a:bodyPr>
            <a:noAutofit/>
          </a:bodyPr>
          <a:lstStyle/>
          <a:p>
            <a:br>
              <a:rPr lang="tr-TR" altLang="tr-TR" sz="1800" b="1" dirty="0">
                <a:solidFill>
                  <a:srgbClr val="0033CC"/>
                </a:solidFill>
                <a:latin typeface="Arial" pitchFamily="34" charset="0"/>
                <a:ea typeface="Geneva" charset="-128"/>
                <a:cs typeface="Arial" pitchFamily="34" charset="0"/>
              </a:rPr>
            </a:br>
            <a:r>
              <a:rPr lang="tr-TR" altLang="tr-TR" sz="2400" b="1" dirty="0">
                <a:solidFill>
                  <a:srgbClr val="0033CC"/>
                </a:solidFill>
                <a:latin typeface="Arial" pitchFamily="34" charset="0"/>
                <a:ea typeface="Geneva" charset="-128"/>
                <a:cs typeface="Arial" pitchFamily="34" charset="0"/>
              </a:rPr>
              <a:t>1.4</a:t>
            </a:r>
            <a:r>
              <a:rPr lang="tr-TR" altLang="tr-TR" sz="2400" dirty="0">
                <a:solidFill>
                  <a:srgbClr val="0033CC"/>
                </a:solidFill>
                <a:latin typeface="Arial" pitchFamily="34" charset="0"/>
                <a:ea typeface="Geneva" charset="-128"/>
                <a:cs typeface="Arial" pitchFamily="34" charset="0"/>
              </a:rPr>
              <a:t>  A.Ş.</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a:t>
            </a:r>
            <a:r>
              <a:rPr lang="tr-TR" altLang="ja-JP" sz="2400" dirty="0" err="1">
                <a:solidFill>
                  <a:srgbClr val="0033CC"/>
                </a:solidFill>
                <a:latin typeface="Arial" pitchFamily="34" charset="0"/>
                <a:ea typeface="Geneva" charset="-128"/>
                <a:cs typeface="Arial" pitchFamily="34" charset="0"/>
              </a:rPr>
              <a:t>ler</a:t>
            </a:r>
            <a:r>
              <a:rPr lang="tr-TR" altLang="ja-JP" sz="2400" dirty="0">
                <a:solidFill>
                  <a:srgbClr val="0033CC"/>
                </a:solidFill>
                <a:latin typeface="Arial" pitchFamily="34" charset="0"/>
                <a:ea typeface="Geneva" charset="-128"/>
                <a:cs typeface="Arial" pitchFamily="34" charset="0"/>
              </a:rPr>
              <a:t> de yönetim kurulu karar defterinin, Limited Şirket </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a:t>
            </a:r>
            <a:r>
              <a:rPr lang="tr-TR" altLang="ja-JP" sz="2400" dirty="0" err="1">
                <a:solidFill>
                  <a:srgbClr val="0033CC"/>
                </a:solidFill>
                <a:latin typeface="Arial" pitchFamily="34" charset="0"/>
                <a:ea typeface="Geneva" charset="-128"/>
                <a:cs typeface="Arial" pitchFamily="34" charset="0"/>
              </a:rPr>
              <a:t>ler</a:t>
            </a:r>
            <a:r>
              <a:rPr lang="tr-TR" altLang="ja-JP" sz="2400" dirty="0">
                <a:solidFill>
                  <a:srgbClr val="0033CC"/>
                </a:solidFill>
                <a:latin typeface="Arial" pitchFamily="34" charset="0"/>
                <a:ea typeface="Geneva" charset="-128"/>
                <a:cs typeface="Arial" pitchFamily="34" charset="0"/>
              </a:rPr>
              <a:t> de Müdürler Kurulu karar defterinin kapanış onayı, izleyen faaliyet döneminin </a:t>
            </a:r>
            <a:r>
              <a:rPr lang="tr-TR" altLang="ja-JP" sz="2400" u="sng" dirty="0">
                <a:solidFill>
                  <a:srgbClr val="0033CC"/>
                </a:solidFill>
                <a:latin typeface="Arial" pitchFamily="34" charset="0"/>
                <a:ea typeface="Geneva" charset="-128"/>
                <a:cs typeface="Arial" pitchFamily="34" charset="0"/>
              </a:rPr>
              <a:t>birinci ayının </a:t>
            </a:r>
            <a:r>
              <a:rPr lang="tr-TR" altLang="ja-JP" sz="2400" u="sng" dirty="0">
                <a:solidFill>
                  <a:srgbClr val="FF0000"/>
                </a:solidFill>
                <a:latin typeface="Arial" pitchFamily="34" charset="0"/>
                <a:ea typeface="Geneva" charset="-128"/>
                <a:cs typeface="Arial" pitchFamily="34" charset="0"/>
              </a:rPr>
              <a:t>(Ocak ayı) sonuna</a:t>
            </a:r>
            <a:r>
              <a:rPr lang="tr-TR" altLang="ja-JP" sz="2400" dirty="0">
                <a:solidFill>
                  <a:srgbClr val="FF0000"/>
                </a:solidFill>
                <a:latin typeface="Arial" pitchFamily="34" charset="0"/>
                <a:ea typeface="Geneva" charset="-128"/>
                <a:cs typeface="Arial" pitchFamily="34" charset="0"/>
              </a:rPr>
              <a:t> kadar notere </a:t>
            </a:r>
            <a:r>
              <a:rPr lang="tr-TR" altLang="ja-JP" sz="2400" dirty="0">
                <a:solidFill>
                  <a:srgbClr val="0033CC"/>
                </a:solidFill>
                <a:latin typeface="Arial" pitchFamily="34" charset="0"/>
                <a:ea typeface="Geneva" charset="-128"/>
                <a:cs typeface="Arial" pitchFamily="34" charset="0"/>
              </a:rPr>
              <a:t>yaptırılır.</a:t>
            </a:r>
            <a:br>
              <a:rPr lang="tr-TR" altLang="ja-JP" sz="2400" dirty="0">
                <a:solidFill>
                  <a:srgbClr val="0033CC"/>
                </a:solidFill>
                <a:latin typeface="Arial" pitchFamily="34" charset="0"/>
                <a:ea typeface="Geneva" charset="-128"/>
                <a:cs typeface="Arial" pitchFamily="34" charset="0"/>
              </a:rPr>
            </a:br>
            <a:endParaRPr lang="tr-TR" altLang="tr-TR" sz="2400" dirty="0">
              <a:solidFill>
                <a:srgbClr val="0033CC"/>
              </a:solidFill>
              <a:latin typeface="Arial" pitchFamily="34" charset="0"/>
              <a:ea typeface="Geneva" charset="-128"/>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808976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ctrTitle" idx="4294967295"/>
          </p:nvPr>
        </p:nvSpPr>
        <p:spPr>
          <a:xfrm>
            <a:off x="616024" y="1988840"/>
            <a:ext cx="7772400" cy="3528392"/>
          </a:xfrm>
        </p:spPr>
        <p:style>
          <a:lnRef idx="2">
            <a:schemeClr val="accent1"/>
          </a:lnRef>
          <a:fillRef idx="1">
            <a:schemeClr val="lt1"/>
          </a:fillRef>
          <a:effectRef idx="0">
            <a:schemeClr val="accent1"/>
          </a:effectRef>
          <a:fontRef idx="minor">
            <a:schemeClr val="dk1"/>
          </a:fontRef>
        </p:style>
        <p:txBody>
          <a:bodyPr>
            <a:noAutofit/>
          </a:bodyPr>
          <a:lstStyle/>
          <a:p>
            <a:r>
              <a:rPr lang="tr-TR" altLang="tr-TR" sz="2400" b="1" dirty="0">
                <a:solidFill>
                  <a:srgbClr val="0033CC"/>
                </a:solidFill>
                <a:latin typeface="Arial" pitchFamily="34" charset="0"/>
                <a:ea typeface="Geneva" charset="-128"/>
                <a:cs typeface="Arial" pitchFamily="34" charset="0"/>
              </a:rPr>
              <a:t>1.5</a:t>
            </a:r>
            <a:r>
              <a:rPr lang="tr-TR" altLang="tr-TR" sz="2400" dirty="0">
                <a:solidFill>
                  <a:srgbClr val="0033CC"/>
                </a:solidFill>
                <a:latin typeface="Arial" pitchFamily="34" charset="0"/>
                <a:ea typeface="Geneva" charset="-128"/>
                <a:cs typeface="Arial" pitchFamily="34" charset="0"/>
              </a:rPr>
              <a:t>  </a:t>
            </a:r>
            <a:r>
              <a:rPr lang="tr-TR" altLang="tr-TR" sz="2400" b="1" dirty="0">
                <a:solidFill>
                  <a:srgbClr val="0033CC"/>
                </a:solidFill>
                <a:latin typeface="Arial" pitchFamily="34" charset="0"/>
                <a:ea typeface="Geneva" charset="-128"/>
                <a:cs typeface="Arial" pitchFamily="34" charset="0"/>
              </a:rPr>
              <a:t>31.12.2016</a:t>
            </a:r>
            <a:r>
              <a:rPr lang="tr-TR" altLang="tr-TR" sz="2400" dirty="0">
                <a:solidFill>
                  <a:srgbClr val="0033CC"/>
                </a:solidFill>
                <a:latin typeface="Arial" pitchFamily="34" charset="0"/>
                <a:ea typeface="Geneva" charset="-128"/>
                <a:cs typeface="Arial" pitchFamily="34" charset="0"/>
              </a:rPr>
              <a:t> itibariyle ; </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b="1" dirty="0">
                <a:solidFill>
                  <a:srgbClr val="0033CC"/>
                </a:solidFill>
                <a:latin typeface="Arial" pitchFamily="34" charset="0"/>
                <a:ea typeface="Geneva" charset="-128"/>
                <a:cs typeface="Arial" pitchFamily="34" charset="0"/>
              </a:rPr>
              <a:t>«Dürüst Resim İlkesi»</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b="1" dirty="0">
                <a:solidFill>
                  <a:srgbClr val="0033CC"/>
                </a:solidFill>
                <a:latin typeface="Arial" pitchFamily="34" charset="0"/>
                <a:ea typeface="Geneva" charset="-128"/>
                <a:cs typeface="Arial" pitchFamily="34" charset="0"/>
              </a:rPr>
              <a:t>1.5.1</a:t>
            </a:r>
            <a:r>
              <a:rPr lang="tr-TR" altLang="tr-TR" sz="2400" dirty="0">
                <a:solidFill>
                  <a:srgbClr val="0033CC"/>
                </a:solidFill>
                <a:latin typeface="Arial" pitchFamily="34" charset="0"/>
                <a:ea typeface="Geneva" charset="-128"/>
                <a:cs typeface="Arial" pitchFamily="34" charset="0"/>
              </a:rPr>
              <a:t>. Üretim İşletmelerinde Hammadde, Yarı Mamul ve Mamul, varsa Ticari mallar  ile  Amortismana  Tabi  İktisadi  Kıymetler</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in  (Sabit Kıymetler)  Fiili sayımı yapılması için şimdiden gerekli hazırlıkların yapılması, </a:t>
            </a:r>
            <a:br>
              <a:rPr lang="tr-TR" altLang="ja-JP" sz="2400" dirty="0">
                <a:solidFill>
                  <a:srgbClr val="0033CC"/>
                </a:solidFill>
                <a:latin typeface="Arial" pitchFamily="34" charset="0"/>
                <a:ea typeface="Geneva" charset="-128"/>
                <a:cs typeface="Arial" pitchFamily="34" charset="0"/>
              </a:rPr>
            </a:br>
            <a:br>
              <a:rPr lang="tr-TR" altLang="ja-JP" sz="2400" dirty="0">
                <a:solidFill>
                  <a:srgbClr val="0033CC"/>
                </a:solidFill>
                <a:latin typeface="Arial" pitchFamily="34" charset="0"/>
                <a:ea typeface="Geneva" charset="-128"/>
                <a:cs typeface="Arial" pitchFamily="34" charset="0"/>
              </a:rPr>
            </a:br>
            <a:r>
              <a:rPr lang="tr-TR" altLang="ja-JP" sz="2400" b="1" dirty="0">
                <a:solidFill>
                  <a:srgbClr val="0033CC"/>
                </a:solidFill>
                <a:latin typeface="Arial" pitchFamily="34" charset="0"/>
                <a:ea typeface="Geneva" charset="-128"/>
                <a:cs typeface="Arial" pitchFamily="34" charset="0"/>
              </a:rPr>
              <a:t>1.5.2</a:t>
            </a:r>
            <a:r>
              <a:rPr lang="tr-TR" altLang="ja-JP" sz="2400" dirty="0">
                <a:solidFill>
                  <a:srgbClr val="0033CC"/>
                </a:solidFill>
                <a:latin typeface="Arial" pitchFamily="34" charset="0"/>
                <a:ea typeface="Geneva" charset="-128"/>
                <a:cs typeface="Arial" pitchFamily="34" charset="0"/>
              </a:rPr>
              <a:t>.  Sayım tutanaklarının işletme yetkililerince imzalanması</a:t>
            </a:r>
            <a:br>
              <a:rPr lang="tr-TR" altLang="ja-JP" sz="2400" dirty="0">
                <a:solidFill>
                  <a:srgbClr val="0033CC"/>
                </a:solidFill>
                <a:ea typeface="Geneva" charset="-128"/>
              </a:rPr>
            </a:br>
            <a:r>
              <a:rPr lang="tr-TR" altLang="ja-JP" sz="2400" dirty="0">
                <a:solidFill>
                  <a:srgbClr val="0033CC"/>
                </a:solidFill>
                <a:ea typeface="Geneva" charset="-128"/>
              </a:rPr>
              <a:t> </a:t>
            </a:r>
            <a:br>
              <a:rPr lang="tr-TR" altLang="ja-JP" sz="2400" dirty="0">
                <a:ea typeface="Geneva" charset="-128"/>
              </a:rPr>
            </a:br>
            <a:endParaRPr lang="tr-TR" altLang="tr-TR" sz="2400" dirty="0">
              <a:ea typeface="Geneva"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2947199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txBox="1">
            <a:spLocks/>
          </p:cNvSpPr>
          <p:nvPr/>
        </p:nvSpPr>
        <p:spPr bwMode="auto">
          <a:xfrm>
            <a:off x="685800" y="1340768"/>
            <a:ext cx="7772400" cy="444182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endParaRPr lang="tr-TR" altLang="tr-TR" sz="1800" b="1" dirty="0">
              <a:solidFill>
                <a:schemeClr val="tx2"/>
              </a:solidFill>
              <a:cs typeface="Arial" pitchFamily="34" charset="0"/>
            </a:endParaRPr>
          </a:p>
          <a:p>
            <a:r>
              <a:rPr lang="tr-TR" altLang="tr-TR" sz="2400" b="1" dirty="0">
                <a:solidFill>
                  <a:srgbClr val="0033CC"/>
                </a:solidFill>
                <a:cs typeface="Arial" pitchFamily="34" charset="0"/>
              </a:rPr>
              <a:t>1.5</a:t>
            </a:r>
            <a:r>
              <a:rPr lang="tr-TR" altLang="tr-TR" sz="2400" dirty="0">
                <a:solidFill>
                  <a:srgbClr val="0033CC"/>
                </a:solidFill>
                <a:cs typeface="Arial" pitchFamily="34" charset="0"/>
              </a:rPr>
              <a:t>  </a:t>
            </a:r>
            <a:r>
              <a:rPr lang="tr-TR" altLang="tr-TR" sz="2400" b="1" dirty="0">
                <a:solidFill>
                  <a:srgbClr val="0033CC"/>
                </a:solidFill>
                <a:cs typeface="Arial" pitchFamily="34" charset="0"/>
              </a:rPr>
              <a:t>31.12.2016</a:t>
            </a:r>
            <a:r>
              <a:rPr lang="tr-TR" altLang="tr-TR" sz="2400" dirty="0">
                <a:solidFill>
                  <a:srgbClr val="0033CC"/>
                </a:solidFill>
                <a:cs typeface="Arial" pitchFamily="34" charset="0"/>
              </a:rPr>
              <a:t> itibariyle ;</a:t>
            </a:r>
          </a:p>
          <a:p>
            <a:endParaRPr lang="tr-TR" altLang="tr-TR" sz="1800" dirty="0">
              <a:solidFill>
                <a:srgbClr val="0033CC"/>
              </a:solidFill>
              <a:cs typeface="Arial" pitchFamily="34" charset="0"/>
            </a:endParaRPr>
          </a:p>
          <a:p>
            <a:r>
              <a:rPr lang="tr-TR" altLang="tr-TR" sz="2400" dirty="0">
                <a:solidFill>
                  <a:srgbClr val="0033CC"/>
                </a:solidFill>
                <a:cs typeface="Arial" pitchFamily="34" charset="0"/>
              </a:rPr>
              <a:t>Ayrıca ve en önemlisi, Yeni TTK gereğince, </a:t>
            </a:r>
            <a:r>
              <a:rPr lang="tr-TR" altLang="tr-TR" sz="2400" b="1" dirty="0">
                <a:solidFill>
                  <a:srgbClr val="0033CC"/>
                </a:solidFill>
                <a:cs typeface="Arial" pitchFamily="34" charset="0"/>
              </a:rPr>
              <a:t>01.01.2016</a:t>
            </a:r>
            <a:r>
              <a:rPr lang="tr-TR" altLang="tr-TR" sz="2400" dirty="0">
                <a:solidFill>
                  <a:srgbClr val="0033CC"/>
                </a:solidFill>
                <a:cs typeface="Arial" pitchFamily="34" charset="0"/>
              </a:rPr>
              <a:t> itibariyle işletmelerde açılış envanteri ile </a:t>
            </a:r>
            <a:r>
              <a:rPr lang="tr-TR" altLang="tr-TR" sz="2400" b="1" dirty="0">
                <a:solidFill>
                  <a:srgbClr val="0033CC"/>
                </a:solidFill>
                <a:cs typeface="Arial" pitchFamily="34" charset="0"/>
              </a:rPr>
              <a:t>31.12.2016</a:t>
            </a:r>
            <a:r>
              <a:rPr lang="tr-TR" altLang="tr-TR" sz="2400" dirty="0">
                <a:solidFill>
                  <a:srgbClr val="0033CC"/>
                </a:solidFill>
                <a:cs typeface="Arial" pitchFamily="34" charset="0"/>
              </a:rPr>
              <a:t> tarihli kapanış envanteri ve dolayısı ile Finansal Tablolar</a:t>
            </a:r>
            <a:r>
              <a:rPr lang="tr-TR" altLang="tr-TR" sz="2400" b="1" dirty="0">
                <a:solidFill>
                  <a:srgbClr val="0033CC"/>
                </a:solidFill>
                <a:cs typeface="Arial" pitchFamily="34" charset="0"/>
              </a:rPr>
              <a:t> </a:t>
            </a:r>
            <a:r>
              <a:rPr lang="tr-TR" altLang="tr-TR" sz="2400" dirty="0">
                <a:solidFill>
                  <a:srgbClr val="0033CC"/>
                </a:solidFill>
                <a:cs typeface="Arial" pitchFamily="34" charset="0"/>
              </a:rPr>
              <a:t>(Bilanço </a:t>
            </a:r>
            <a:r>
              <a:rPr lang="tr-TR" altLang="tr-TR" sz="2400" dirty="0" err="1">
                <a:solidFill>
                  <a:srgbClr val="0033CC"/>
                </a:solidFill>
                <a:cs typeface="Arial" pitchFamily="34" charset="0"/>
              </a:rPr>
              <a:t>v.b</a:t>
            </a:r>
            <a:r>
              <a:rPr lang="tr-TR" altLang="tr-TR" sz="2400" dirty="0">
                <a:solidFill>
                  <a:srgbClr val="0033CC"/>
                </a:solidFill>
                <a:cs typeface="Arial" pitchFamily="34" charset="0"/>
              </a:rPr>
              <a:t>.) Varlıkları ve Kaynakları itibariyle </a:t>
            </a:r>
            <a:r>
              <a:rPr lang="tr-TR" altLang="tr-TR" sz="2400" b="1" dirty="0">
                <a:solidFill>
                  <a:srgbClr val="0033CC"/>
                </a:solidFill>
                <a:cs typeface="Arial" pitchFamily="34" charset="0"/>
              </a:rPr>
              <a:t>GERÇEĞİ</a:t>
            </a:r>
            <a:r>
              <a:rPr lang="tr-TR" altLang="tr-TR" sz="2400" dirty="0">
                <a:solidFill>
                  <a:srgbClr val="0033CC"/>
                </a:solidFill>
                <a:cs typeface="Arial" pitchFamily="34" charset="0"/>
              </a:rPr>
              <a:t> yansıtmak zorundadır. </a:t>
            </a:r>
          </a:p>
          <a:p>
            <a:endParaRPr lang="tr-TR" altLang="tr-TR" sz="1800" dirty="0">
              <a:solidFill>
                <a:srgbClr val="0033CC"/>
              </a:solidFill>
              <a:cs typeface="Arial" pitchFamily="34" charset="0"/>
            </a:endParaRPr>
          </a:p>
          <a:p>
            <a:r>
              <a:rPr lang="tr-TR" altLang="tr-TR" sz="2400" dirty="0">
                <a:solidFill>
                  <a:srgbClr val="0033CC"/>
                </a:solidFill>
                <a:cs typeface="Arial" pitchFamily="34" charset="0"/>
              </a:rPr>
              <a:t>Aksi halde İşletme Sahipleri, Türk Ceza Kanunu </a:t>
            </a:r>
            <a:r>
              <a:rPr lang="ja-JP" altLang="tr-TR" sz="2400" dirty="0">
                <a:solidFill>
                  <a:srgbClr val="0033CC"/>
                </a:solidFill>
                <a:cs typeface="Arial" pitchFamily="34" charset="0"/>
              </a:rPr>
              <a:t>‘</a:t>
            </a:r>
            <a:r>
              <a:rPr lang="tr-TR" altLang="ja-JP" sz="2400" dirty="0" err="1">
                <a:solidFill>
                  <a:srgbClr val="0033CC"/>
                </a:solidFill>
                <a:cs typeface="Arial" pitchFamily="34" charset="0"/>
              </a:rPr>
              <a:t>nda</a:t>
            </a:r>
            <a:r>
              <a:rPr lang="tr-TR" altLang="ja-JP" sz="2400" dirty="0">
                <a:solidFill>
                  <a:srgbClr val="0033CC"/>
                </a:solidFill>
                <a:cs typeface="Arial" pitchFamily="34" charset="0"/>
              </a:rPr>
              <a:t> 155 ila 164 </a:t>
            </a:r>
            <a:r>
              <a:rPr lang="ja-JP" altLang="tr-TR" sz="2400" dirty="0">
                <a:solidFill>
                  <a:srgbClr val="0033CC"/>
                </a:solidFill>
                <a:cs typeface="Arial" pitchFamily="34" charset="0"/>
              </a:rPr>
              <a:t>‘</a:t>
            </a:r>
            <a:r>
              <a:rPr lang="tr-TR" altLang="ja-JP" sz="2400" dirty="0">
                <a:solidFill>
                  <a:srgbClr val="0033CC"/>
                </a:solidFill>
                <a:cs typeface="Arial" pitchFamily="34" charset="0"/>
              </a:rPr>
              <a:t>üncü maddelerinde düzenlenen bir yıldan yedi yıla kadar hapis cezasına maruz kalabilirler.</a:t>
            </a:r>
            <a:br>
              <a:rPr lang="tr-TR" altLang="ja-JP" sz="2400" dirty="0">
                <a:solidFill>
                  <a:srgbClr val="0033CC"/>
                </a:solidFill>
                <a:cs typeface="Arial" pitchFamily="34" charset="0"/>
              </a:rPr>
            </a:br>
            <a:r>
              <a:rPr lang="tr-TR" altLang="ja-JP" sz="1800" dirty="0">
                <a:solidFill>
                  <a:srgbClr val="0033CC"/>
                </a:solidFill>
                <a:cs typeface="Arial" pitchFamily="34" charset="0"/>
              </a:rPr>
              <a:t> </a:t>
            </a:r>
            <a:br>
              <a:rPr lang="tr-TR" altLang="ja-JP" sz="1800" dirty="0">
                <a:solidFill>
                  <a:srgbClr val="0033CC"/>
                </a:solidFill>
                <a:cs typeface="Arial" pitchFamily="34" charset="0"/>
              </a:rPr>
            </a:br>
            <a:endParaRPr lang="tr-TR" altLang="tr-TR" sz="1800" dirty="0">
              <a:solidFill>
                <a:srgbClr val="0033CC"/>
              </a:solidFill>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616411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ctrTitle" idx="4294967295"/>
          </p:nvPr>
        </p:nvSpPr>
        <p:spPr>
          <a:xfrm>
            <a:off x="688032" y="836712"/>
            <a:ext cx="7772400" cy="4658990"/>
          </a:xfrm>
        </p:spPr>
        <p:style>
          <a:lnRef idx="2">
            <a:schemeClr val="accent1"/>
          </a:lnRef>
          <a:fillRef idx="1">
            <a:schemeClr val="lt1"/>
          </a:fillRef>
          <a:effectRef idx="0">
            <a:schemeClr val="accent1"/>
          </a:effectRef>
          <a:fontRef idx="minor">
            <a:schemeClr val="dk1"/>
          </a:fontRef>
        </p:style>
        <p:txBody>
          <a:bodyPr>
            <a:normAutofit/>
          </a:bodyPr>
          <a:lstStyle/>
          <a:p>
            <a:r>
              <a:rPr lang="tr-TR" altLang="tr-TR" sz="2200" b="1" dirty="0">
                <a:solidFill>
                  <a:srgbClr val="0033CC"/>
                </a:solidFill>
                <a:latin typeface="Arial" pitchFamily="34" charset="0"/>
                <a:ea typeface="Geneva" charset="-128"/>
                <a:cs typeface="Arial" pitchFamily="34" charset="0"/>
              </a:rPr>
              <a:t>1.6</a:t>
            </a:r>
            <a:r>
              <a:rPr lang="tr-TR" altLang="tr-TR" sz="2200" dirty="0">
                <a:solidFill>
                  <a:srgbClr val="0033CC"/>
                </a:solidFill>
                <a:latin typeface="Arial" pitchFamily="34" charset="0"/>
                <a:ea typeface="Geneva" charset="-128"/>
                <a:cs typeface="Arial" pitchFamily="34" charset="0"/>
              </a:rPr>
              <a:t>    </a:t>
            </a:r>
            <a:r>
              <a:rPr lang="tr-TR" altLang="tr-TR" sz="2200" b="1" dirty="0">
                <a:solidFill>
                  <a:srgbClr val="0033CC"/>
                </a:solidFill>
                <a:latin typeface="Arial" pitchFamily="34" charset="0"/>
                <a:ea typeface="Geneva" charset="-128"/>
                <a:cs typeface="Arial" pitchFamily="34" charset="0"/>
              </a:rPr>
              <a:t>01.01.2015</a:t>
            </a:r>
            <a:r>
              <a:rPr lang="tr-TR" altLang="tr-TR" sz="2200" dirty="0">
                <a:solidFill>
                  <a:srgbClr val="0033CC"/>
                </a:solidFill>
                <a:latin typeface="Arial" pitchFamily="34" charset="0"/>
                <a:ea typeface="Geneva" charset="-128"/>
                <a:cs typeface="Arial" pitchFamily="34" charset="0"/>
              </a:rPr>
              <a:t> ile </a:t>
            </a:r>
            <a:r>
              <a:rPr lang="tr-TR" altLang="tr-TR" sz="2200" b="1" dirty="0">
                <a:solidFill>
                  <a:srgbClr val="0033CC"/>
                </a:solidFill>
                <a:latin typeface="Arial" pitchFamily="34" charset="0"/>
                <a:ea typeface="Geneva" charset="-128"/>
                <a:cs typeface="Arial" pitchFamily="34" charset="0"/>
              </a:rPr>
              <a:t>31.12.2015</a:t>
            </a:r>
            <a:r>
              <a:rPr lang="tr-TR" altLang="tr-TR" sz="2200" dirty="0">
                <a:solidFill>
                  <a:srgbClr val="0033CC"/>
                </a:solidFill>
                <a:latin typeface="Arial" pitchFamily="34" charset="0"/>
                <a:ea typeface="Geneva" charset="-128"/>
                <a:cs typeface="Arial" pitchFamily="34" charset="0"/>
              </a:rPr>
              <a:t> döneminde, firmada kullanılan basılı evrak envanterine esas olmak üzere :</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700" b="1" dirty="0">
                <a:solidFill>
                  <a:srgbClr val="0033CC"/>
                </a:solidFill>
                <a:latin typeface="Arial" pitchFamily="34" charset="0"/>
                <a:ea typeface="Geneva" charset="-128"/>
                <a:cs typeface="Arial" pitchFamily="34" charset="0"/>
              </a:rPr>
              <a:t>1.6.1</a:t>
            </a:r>
            <a:r>
              <a:rPr lang="tr-TR" altLang="tr-TR" sz="2700" dirty="0">
                <a:solidFill>
                  <a:srgbClr val="0033CC"/>
                </a:solidFill>
                <a:latin typeface="Arial" pitchFamily="34" charset="0"/>
                <a:ea typeface="Geneva" charset="-128"/>
                <a:cs typeface="Arial" pitchFamily="34" charset="0"/>
              </a:rPr>
              <a:t>  Çek izleme formatı,</a:t>
            </a:r>
            <a:br>
              <a:rPr lang="tr-TR" altLang="tr-TR" sz="2700" dirty="0">
                <a:solidFill>
                  <a:srgbClr val="0033CC"/>
                </a:solidFill>
                <a:latin typeface="Arial" pitchFamily="34" charset="0"/>
                <a:ea typeface="Geneva" charset="-128"/>
                <a:cs typeface="Arial" pitchFamily="34" charset="0"/>
              </a:rPr>
            </a:br>
            <a:r>
              <a:rPr lang="tr-TR" altLang="tr-TR" sz="2700" b="1" dirty="0">
                <a:solidFill>
                  <a:srgbClr val="0033CC"/>
                </a:solidFill>
                <a:latin typeface="Arial" pitchFamily="34" charset="0"/>
                <a:ea typeface="Geneva" charset="-128"/>
                <a:cs typeface="Arial" pitchFamily="34" charset="0"/>
              </a:rPr>
              <a:t>1.6.2</a:t>
            </a:r>
            <a:r>
              <a:rPr lang="tr-TR" altLang="tr-TR" sz="2700" dirty="0">
                <a:solidFill>
                  <a:srgbClr val="0033CC"/>
                </a:solidFill>
                <a:latin typeface="Arial" pitchFamily="34" charset="0"/>
                <a:ea typeface="Geneva" charset="-128"/>
                <a:cs typeface="Arial" pitchFamily="34" charset="0"/>
              </a:rPr>
              <a:t>  İrsaliye izleme formatı,</a:t>
            </a:r>
            <a:br>
              <a:rPr lang="tr-TR" altLang="tr-TR" sz="2700" dirty="0">
                <a:solidFill>
                  <a:srgbClr val="0033CC"/>
                </a:solidFill>
                <a:latin typeface="Arial" pitchFamily="34" charset="0"/>
                <a:ea typeface="Geneva" charset="-128"/>
                <a:cs typeface="Arial" pitchFamily="34" charset="0"/>
              </a:rPr>
            </a:br>
            <a:r>
              <a:rPr lang="tr-TR" altLang="tr-TR" sz="2700" b="1" dirty="0">
                <a:solidFill>
                  <a:srgbClr val="0033CC"/>
                </a:solidFill>
                <a:latin typeface="Arial" pitchFamily="34" charset="0"/>
                <a:ea typeface="Geneva" charset="-128"/>
                <a:cs typeface="Arial" pitchFamily="34" charset="0"/>
              </a:rPr>
              <a:t>1.6.3</a:t>
            </a:r>
            <a:r>
              <a:rPr lang="tr-TR" altLang="tr-TR" sz="2700" dirty="0">
                <a:solidFill>
                  <a:srgbClr val="0033CC"/>
                </a:solidFill>
                <a:latin typeface="Arial" pitchFamily="34" charset="0"/>
                <a:ea typeface="Geneva" charset="-128"/>
                <a:cs typeface="Arial" pitchFamily="34" charset="0"/>
              </a:rPr>
              <a:t>  Fatura izleme formatı,</a:t>
            </a:r>
            <a:br>
              <a:rPr lang="tr-TR" altLang="tr-TR" sz="2700" dirty="0">
                <a:solidFill>
                  <a:srgbClr val="0033CC"/>
                </a:solidFill>
                <a:latin typeface="Arial" pitchFamily="34" charset="0"/>
                <a:ea typeface="Geneva" charset="-128"/>
                <a:cs typeface="Arial" pitchFamily="34" charset="0"/>
              </a:rPr>
            </a:br>
            <a:r>
              <a:rPr lang="tr-TR" altLang="tr-TR" sz="2700" b="1" dirty="0">
                <a:solidFill>
                  <a:srgbClr val="0033CC"/>
                </a:solidFill>
                <a:latin typeface="Arial" pitchFamily="34" charset="0"/>
                <a:ea typeface="Geneva" charset="-128"/>
                <a:cs typeface="Arial" pitchFamily="34" charset="0"/>
              </a:rPr>
              <a:t>1.6.4</a:t>
            </a:r>
            <a:r>
              <a:rPr lang="tr-TR" altLang="tr-TR" sz="2700" dirty="0">
                <a:solidFill>
                  <a:srgbClr val="0033CC"/>
                </a:solidFill>
                <a:latin typeface="Arial" pitchFamily="34" charset="0"/>
                <a:ea typeface="Geneva" charset="-128"/>
                <a:cs typeface="Arial" pitchFamily="34" charset="0"/>
              </a:rPr>
              <a:t>  Gider pusulası izleme formatı, </a:t>
            </a:r>
            <a:br>
              <a:rPr lang="tr-TR" altLang="tr-TR" sz="2700" dirty="0">
                <a:solidFill>
                  <a:srgbClr val="0033CC"/>
                </a:solidFill>
                <a:latin typeface="Arial" pitchFamily="34" charset="0"/>
                <a:ea typeface="Geneva" charset="-128"/>
                <a:cs typeface="Arial" pitchFamily="34" charset="0"/>
              </a:rPr>
            </a:br>
            <a:r>
              <a:rPr lang="tr-TR" altLang="tr-TR" sz="2700" dirty="0">
                <a:solidFill>
                  <a:srgbClr val="0033CC"/>
                </a:solidFill>
                <a:latin typeface="Arial" pitchFamily="34" charset="0"/>
                <a:ea typeface="Geneva" charset="-128"/>
                <a:cs typeface="Arial" pitchFamily="34" charset="0"/>
              </a:rPr>
              <a:t> </a:t>
            </a:r>
            <a:br>
              <a:rPr lang="tr-TR" altLang="tr-TR" sz="2700" dirty="0">
                <a:solidFill>
                  <a:srgbClr val="0033CC"/>
                </a:solidFill>
                <a:latin typeface="Arial" pitchFamily="34" charset="0"/>
                <a:ea typeface="Geneva" charset="-128"/>
                <a:cs typeface="Arial" pitchFamily="34" charset="0"/>
              </a:rPr>
            </a:br>
            <a:r>
              <a:rPr lang="tr-TR" altLang="tr-TR" sz="2700" dirty="0">
                <a:solidFill>
                  <a:srgbClr val="0033CC"/>
                </a:solidFill>
                <a:latin typeface="Arial" pitchFamily="34" charset="0"/>
                <a:ea typeface="Geneva" charset="-128"/>
                <a:cs typeface="Arial" pitchFamily="34" charset="0"/>
              </a:rPr>
              <a:t>Hazırlanan kontrol formatları Dönem sonu çalışma dosyasında saklanmalıdır.</a:t>
            </a:r>
            <a:br>
              <a:rPr lang="tr-TR" altLang="tr-TR" sz="2700" dirty="0">
                <a:solidFill>
                  <a:srgbClr val="0033CC"/>
                </a:solidFill>
                <a:ea typeface="Geneva" charset="-128"/>
              </a:rPr>
            </a:br>
            <a:r>
              <a:rPr lang="tr-TR" altLang="tr-TR" sz="2400" dirty="0">
                <a:solidFill>
                  <a:srgbClr val="0033CC"/>
                </a:solidFill>
                <a:ea typeface="Geneva" charset="-128"/>
              </a:rPr>
              <a:t>           </a:t>
            </a:r>
            <a:endParaRPr lang="tr-TR" altLang="tr-TR" sz="2400" u="sng" dirty="0">
              <a:solidFill>
                <a:srgbClr val="0033CC"/>
              </a:solidFill>
              <a:ea typeface="Geneva"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6829839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ctrTitle" idx="4294967295"/>
          </p:nvPr>
        </p:nvSpPr>
        <p:spPr>
          <a:xfrm>
            <a:off x="616024" y="1340768"/>
            <a:ext cx="7772400" cy="4032448"/>
          </a:xfrm>
        </p:spPr>
        <p:style>
          <a:lnRef idx="2">
            <a:schemeClr val="accent1"/>
          </a:lnRef>
          <a:fillRef idx="1">
            <a:schemeClr val="lt1"/>
          </a:fillRef>
          <a:effectRef idx="0">
            <a:schemeClr val="accent1"/>
          </a:effectRef>
          <a:fontRef idx="minor">
            <a:schemeClr val="dk1"/>
          </a:fontRef>
        </p:style>
        <p:txBody>
          <a:bodyPr>
            <a:normAutofit/>
          </a:bodyPr>
          <a:lstStyle/>
          <a:p>
            <a:r>
              <a:rPr lang="tr-TR" altLang="tr-TR" sz="2400" dirty="0">
                <a:solidFill>
                  <a:srgbClr val="0033CC"/>
                </a:solidFill>
                <a:latin typeface="Arial" pitchFamily="34" charset="0"/>
                <a:ea typeface="Geneva" charset="-128"/>
                <a:cs typeface="Arial" pitchFamily="34" charset="0"/>
              </a:rPr>
              <a:t>2.1.  2017 takvim yılında e-fatura ve e-defter uygulamasının başlayacağı da göz önünde bulundurularak, entegre muhasebe programında anlık kayıtlama yapılması ve erken raporlama önem arz etmektedir. 2017 yılı kullanılacak hesap planının alt hesap düzenlemesinin, 2016 hesap döneminde, dönem sonu işlemlerine ulaşımında daha elverişli hale getirilmeli, Bu doğrultuda;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356537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ctrTitle" idx="4294967295"/>
          </p:nvPr>
        </p:nvSpPr>
        <p:spPr>
          <a:xfrm>
            <a:off x="539552" y="1052736"/>
            <a:ext cx="8215312" cy="4680520"/>
          </a:xfrm>
        </p:spPr>
        <p:style>
          <a:lnRef idx="2">
            <a:schemeClr val="accent1"/>
          </a:lnRef>
          <a:fillRef idx="1">
            <a:schemeClr val="lt1"/>
          </a:fillRef>
          <a:effectRef idx="0">
            <a:schemeClr val="accent1"/>
          </a:effectRef>
          <a:fontRef idx="minor">
            <a:schemeClr val="dk1"/>
          </a:fontRef>
        </p:style>
        <p:txBody>
          <a:bodyPr>
            <a:noAutofit/>
          </a:bodyPr>
          <a:lstStyle/>
          <a:p>
            <a:r>
              <a:rPr lang="tr-TR" altLang="tr-TR" sz="2400" b="1" dirty="0">
                <a:solidFill>
                  <a:srgbClr val="0033CC"/>
                </a:solidFill>
                <a:latin typeface="Arial" pitchFamily="34" charset="0"/>
                <a:ea typeface="Geneva" charset="-128"/>
                <a:cs typeface="Arial" pitchFamily="34" charset="0"/>
              </a:rPr>
              <a:t>2.1.1</a:t>
            </a:r>
            <a:r>
              <a:rPr lang="tr-TR" altLang="tr-TR" sz="2400" dirty="0">
                <a:solidFill>
                  <a:srgbClr val="0033CC"/>
                </a:solidFill>
                <a:latin typeface="Arial" pitchFamily="34" charset="0"/>
                <a:ea typeface="Geneva" charset="-128"/>
                <a:cs typeface="Arial" pitchFamily="34" charset="0"/>
              </a:rPr>
              <a:t>. Stok kartlarının tasnifi, daha elverişli hale getirilebilmesi bakımından tekrar  gözden geçirilerek düzenlenmeli ve Genel Muhasebe hesap planına paralel, uyumlu hale getirilmeli. </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u="sng" dirty="0">
                <a:solidFill>
                  <a:srgbClr val="0033CC"/>
                </a:solidFill>
                <a:latin typeface="Arial" pitchFamily="34" charset="0"/>
                <a:ea typeface="Geneva" charset="-128"/>
                <a:cs typeface="Arial" pitchFamily="34" charset="0"/>
              </a:rPr>
              <a:t>Örneğin;</a:t>
            </a:r>
            <a:r>
              <a:rPr lang="tr-TR" altLang="tr-TR" sz="2400" dirty="0">
                <a:solidFill>
                  <a:srgbClr val="0033CC"/>
                </a:solidFill>
                <a:latin typeface="Arial" pitchFamily="34" charset="0"/>
                <a:ea typeface="Geneva" charset="-128"/>
                <a:cs typeface="Arial" pitchFamily="34" charset="0"/>
              </a:rPr>
              <a:t> </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150-D.İ.M.M.</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hesabının bölümlenmesine uygun kodlanmalı, bölümlerin toplam tutarları ile ilgili bölümlere ait stok kartlarının toplam tutarları biri birine eşit olacağından, bunu denetleyecek raporların bu eşitliği sağlayabilecek şekilde, gerek stok programından ve gerekse Genel Muhasebeden, alınabilmesi sağlanabilir.</a:t>
            </a:r>
            <a:br>
              <a:rPr lang="tr-TR" altLang="ja-JP" sz="2400" dirty="0">
                <a:solidFill>
                  <a:srgbClr val="0033CC"/>
                </a:solidFill>
                <a:ea typeface="Geneva" charset="-128"/>
              </a:rPr>
            </a:br>
            <a:endParaRPr lang="tr-TR" altLang="tr-TR" sz="2400" dirty="0">
              <a:solidFill>
                <a:srgbClr val="0033CC"/>
              </a:solidFill>
              <a:ea typeface="Geneva"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92047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ctrTitle" idx="4294967295"/>
          </p:nvPr>
        </p:nvSpPr>
        <p:spPr>
          <a:xfrm>
            <a:off x="611560" y="1082651"/>
            <a:ext cx="8072437" cy="4722613"/>
          </a:xfrm>
        </p:spPr>
        <p:style>
          <a:lnRef idx="2">
            <a:schemeClr val="accent1"/>
          </a:lnRef>
          <a:fillRef idx="1">
            <a:schemeClr val="lt1"/>
          </a:fillRef>
          <a:effectRef idx="0">
            <a:schemeClr val="accent1"/>
          </a:effectRef>
          <a:fontRef idx="minor">
            <a:schemeClr val="dk1"/>
          </a:fontRef>
        </p:style>
        <p:txBody>
          <a:bodyPr>
            <a:normAutofit/>
          </a:bodyPr>
          <a:lstStyle/>
          <a:p>
            <a:r>
              <a:rPr lang="tr-TR" altLang="tr-TR" sz="2400" b="1" dirty="0">
                <a:solidFill>
                  <a:srgbClr val="0033CC"/>
                </a:solidFill>
                <a:latin typeface="Arial" pitchFamily="34" charset="0"/>
                <a:ea typeface="Geneva" charset="-128"/>
                <a:cs typeface="Arial" pitchFamily="34" charset="0"/>
              </a:rPr>
              <a:t>2.1.2</a:t>
            </a:r>
            <a:r>
              <a:rPr lang="tr-TR" altLang="tr-TR" sz="2400" dirty="0">
                <a:solidFill>
                  <a:srgbClr val="0033CC"/>
                </a:solidFill>
                <a:latin typeface="Arial" pitchFamily="34" charset="0"/>
                <a:ea typeface="Geneva" charset="-128"/>
                <a:cs typeface="Arial" pitchFamily="34" charset="0"/>
              </a:rPr>
              <a:t>. 	Cari hesap kartlarının tasnifi, daha elverişli hale getirilebilmesi bakımından tekrar gözden geçirilerek düzenlenmeli ve Genel Muhasebe hesap planına  paralel,  uyumlu  hale getirilmeli. </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Transfer fiyatlaması, örtülü sermaye </a:t>
            </a:r>
            <a:r>
              <a:rPr lang="tr-TR" altLang="tr-TR" sz="2400" dirty="0" err="1">
                <a:solidFill>
                  <a:srgbClr val="0033CC"/>
                </a:solidFill>
                <a:latin typeface="Arial" pitchFamily="34" charset="0"/>
                <a:ea typeface="Geneva" charset="-128"/>
                <a:cs typeface="Arial" pitchFamily="34" charset="0"/>
              </a:rPr>
              <a:t>v.b</a:t>
            </a:r>
            <a:r>
              <a:rPr lang="tr-TR" altLang="tr-TR" sz="2400" dirty="0">
                <a:solidFill>
                  <a:srgbClr val="0033CC"/>
                </a:solidFill>
                <a:latin typeface="Arial" pitchFamily="34" charset="0"/>
                <a:ea typeface="Geneva" charset="-128"/>
                <a:cs typeface="Arial" pitchFamily="34" charset="0"/>
              </a:rPr>
              <a:t>. İçin, </a:t>
            </a:r>
            <a:r>
              <a:rPr lang="tr-TR" altLang="tr-TR" sz="2400" b="1" dirty="0">
                <a:solidFill>
                  <a:srgbClr val="0033CC"/>
                </a:solidFill>
                <a:latin typeface="Arial" pitchFamily="34" charset="0"/>
                <a:ea typeface="Geneva" charset="-128"/>
                <a:cs typeface="Arial" pitchFamily="34" charset="0"/>
              </a:rPr>
              <a:t>120-alıcı ve 320-satıcılar</a:t>
            </a:r>
            <a:r>
              <a:rPr lang="tr-TR" altLang="tr-TR" sz="2400" dirty="0">
                <a:solidFill>
                  <a:srgbClr val="0033CC"/>
                </a:solidFill>
                <a:latin typeface="Arial" pitchFamily="34" charset="0"/>
                <a:ea typeface="Geneva" charset="-128"/>
                <a:cs typeface="Arial" pitchFamily="34" charset="0"/>
              </a:rPr>
              <a:t>dan </a:t>
            </a:r>
            <a:r>
              <a:rPr lang="tr-TR" altLang="tr-TR" sz="2800" dirty="0">
                <a:solidFill>
                  <a:srgbClr val="FF0000"/>
                </a:solidFill>
                <a:latin typeface="Arial" pitchFamily="34" charset="0"/>
                <a:ea typeface="Geneva" charset="-128"/>
                <a:cs typeface="Arial" pitchFamily="34" charset="0"/>
              </a:rPr>
              <a:t>ilişkili olanlar </a:t>
            </a:r>
            <a:r>
              <a:rPr lang="tr-TR" altLang="tr-TR" sz="2400" dirty="0">
                <a:solidFill>
                  <a:srgbClr val="0033CC"/>
                </a:solidFill>
                <a:latin typeface="Arial" pitchFamily="34" charset="0"/>
                <a:ea typeface="Geneva" charset="-128"/>
                <a:cs typeface="Arial" pitchFamily="34" charset="0"/>
              </a:rPr>
              <a:t>ayrı bir alt hesap grubunda sınıflandırılmalı ve izlenmelidir.</a:t>
            </a:r>
            <a:br>
              <a:rPr lang="tr-TR" altLang="tr-TR" sz="2400" dirty="0">
                <a:solidFill>
                  <a:srgbClr val="0033CC"/>
                </a:solidFill>
                <a:ea typeface="Geneva" charset="-128"/>
              </a:rPr>
            </a:br>
            <a:br>
              <a:rPr lang="tr-TR" altLang="tr-TR" sz="2800" b="1" dirty="0">
                <a:ea typeface="Geneva" charset="-128"/>
              </a:rPr>
            </a:br>
            <a:endParaRPr lang="tr-TR" altLang="tr-TR" sz="2800" dirty="0">
              <a:ea typeface="Geneva"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505617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39552" y="2492896"/>
            <a:ext cx="8191872" cy="316835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altLang="tr-TR" sz="2000" u="sng" dirty="0">
                <a:solidFill>
                  <a:srgbClr val="0033CC"/>
                </a:solidFill>
                <a:latin typeface="Arial" pitchFamily="34" charset="0"/>
                <a:ea typeface="Geneva" charset="-128"/>
                <a:cs typeface="Arial" pitchFamily="34" charset="0"/>
              </a:rPr>
              <a:t>Dikkat!…</a:t>
            </a:r>
            <a:br>
              <a:rPr lang="tr-TR" altLang="tr-TR" sz="2000" u="sng" dirty="0">
                <a:solidFill>
                  <a:srgbClr val="0033CC"/>
                </a:solidFill>
                <a:latin typeface="Arial" pitchFamily="34" charset="0"/>
                <a:ea typeface="Geneva" charset="-128"/>
                <a:cs typeface="Arial" pitchFamily="34" charset="0"/>
              </a:rPr>
            </a:br>
            <a:r>
              <a:rPr lang="tr-TR" altLang="tr-TR" sz="2000" u="sng" dirty="0">
                <a:solidFill>
                  <a:srgbClr val="0033CC"/>
                </a:solidFill>
                <a:latin typeface="Arial" pitchFamily="34" charset="0"/>
                <a:ea typeface="Geneva" charset="-128"/>
                <a:cs typeface="Arial" pitchFamily="34" charset="0"/>
              </a:rPr>
              <a:t>6102 sayılı yeni Türk Ticaret Kanunu 01.Temmuz.2012</a:t>
            </a:r>
            <a:r>
              <a:rPr lang="ja-JP" altLang="tr-TR" sz="2000" u="sng" dirty="0">
                <a:solidFill>
                  <a:srgbClr val="0033CC"/>
                </a:solidFill>
                <a:latin typeface="Arial" pitchFamily="34" charset="0"/>
                <a:ea typeface="Geneva" charset="-128"/>
                <a:cs typeface="Arial" pitchFamily="34" charset="0"/>
              </a:rPr>
              <a:t>’</a:t>
            </a:r>
            <a:r>
              <a:rPr lang="tr-TR" altLang="ja-JP" sz="2000" u="sng" dirty="0">
                <a:solidFill>
                  <a:srgbClr val="0033CC"/>
                </a:solidFill>
                <a:latin typeface="Arial" pitchFamily="34" charset="0"/>
                <a:ea typeface="Geneva" charset="-128"/>
                <a:cs typeface="Arial" pitchFamily="34" charset="0"/>
              </a:rPr>
              <a:t> de yürürlüğe girmiştir.  Muhasebe ve Bağımsız Denetim ile ilgili maddeleri ise 01.Ocak.2013</a:t>
            </a:r>
            <a:r>
              <a:rPr lang="ja-JP" altLang="tr-TR" sz="2000" u="sng" dirty="0">
                <a:solidFill>
                  <a:srgbClr val="0033CC"/>
                </a:solidFill>
                <a:latin typeface="Arial" pitchFamily="34" charset="0"/>
                <a:ea typeface="Geneva" charset="-128"/>
                <a:cs typeface="Arial" pitchFamily="34" charset="0"/>
              </a:rPr>
              <a:t>’</a:t>
            </a:r>
            <a:r>
              <a:rPr lang="tr-TR" altLang="ja-JP" sz="2000" u="sng" dirty="0">
                <a:solidFill>
                  <a:srgbClr val="0033CC"/>
                </a:solidFill>
                <a:latin typeface="Arial" pitchFamily="34" charset="0"/>
                <a:ea typeface="Geneva" charset="-128"/>
                <a:cs typeface="Arial" pitchFamily="34" charset="0"/>
              </a:rPr>
              <a:t> te yürürlüğe girmiştir. Yeni yasa ile getirilen yeni yaptırımlar doğrultusunda iş ve işlemlerin zamanında ve doğru olarak yerine getirilmesi önem arz etmektedir.  </a:t>
            </a:r>
            <a:r>
              <a:rPr lang="tr-TR" altLang="ja-JP" sz="2000" dirty="0">
                <a:solidFill>
                  <a:srgbClr val="0033CC"/>
                </a:solidFill>
                <a:latin typeface="Arial" pitchFamily="34" charset="0"/>
                <a:ea typeface="Geneva" charset="-128"/>
                <a:cs typeface="Arial" pitchFamily="34" charset="0"/>
              </a:rPr>
              <a:t>	</a:t>
            </a:r>
          </a:p>
          <a:p>
            <a:pPr algn="ctr"/>
            <a:endParaRPr lang="tr-TR" altLang="tr-TR" sz="2000" dirty="0">
              <a:solidFill>
                <a:srgbClr val="0033CC"/>
              </a:solidFill>
              <a:latin typeface="Arial" pitchFamily="34" charset="0"/>
              <a:ea typeface="Geneva" charset="-128"/>
              <a:cs typeface="Arial" pitchFamily="34" charset="0"/>
            </a:endParaRPr>
          </a:p>
          <a:p>
            <a:pPr algn="ctr"/>
            <a:r>
              <a:rPr lang="tr-TR" altLang="tr-TR" sz="2000" dirty="0">
                <a:solidFill>
                  <a:srgbClr val="0033CC"/>
                </a:solidFill>
                <a:latin typeface="Verdana" panose="020B0604030504040204" pitchFamily="34" charset="0"/>
                <a:ea typeface="Verdana" panose="020B0604030504040204" pitchFamily="34" charset="0"/>
                <a:cs typeface="Verdana" panose="020B0604030504040204" pitchFamily="34" charset="0"/>
              </a:rPr>
              <a:t>Özellikle envanter ve değerleme işlemlerinde yapılacak bir hata sonucu tacirin TTK</a:t>
            </a:r>
            <a:r>
              <a:rPr lang="ja-JP" altLang="tr-TR" sz="2000" dirty="0">
                <a:solidFill>
                  <a:srgbClr val="0033CC"/>
                </a:solidFill>
                <a:latin typeface="Verdana" panose="020B0604030504040204" pitchFamily="34" charset="0"/>
                <a:cs typeface="Verdana" panose="020B0604030504040204" pitchFamily="34" charset="0"/>
              </a:rPr>
              <a:t>’</a:t>
            </a:r>
            <a:r>
              <a:rPr lang="tr-TR" altLang="ja-JP" sz="2000" dirty="0">
                <a:solidFill>
                  <a:srgbClr val="0033CC"/>
                </a:solidFill>
                <a:latin typeface="Verdana" panose="020B0604030504040204" pitchFamily="34" charset="0"/>
                <a:ea typeface="Verdana" panose="020B0604030504040204" pitchFamily="34" charset="0"/>
                <a:cs typeface="Verdana" panose="020B0604030504040204" pitchFamily="34" charset="0"/>
              </a:rPr>
              <a:t> ya göre Adli Para Cezası ve Türk Ceza Kanununa (TCK Madde:155 ila 164 arası maddeler) göre de bazı hallerde (Örnek: </a:t>
            </a:r>
            <a:r>
              <a:rPr lang="tr-TR" altLang="ja-JP" sz="2000" u="sng" dirty="0">
                <a:solidFill>
                  <a:srgbClr val="0033CC"/>
                </a:solidFill>
                <a:latin typeface="Verdana" panose="020B0604030504040204" pitchFamily="34" charset="0"/>
                <a:ea typeface="Verdana" panose="020B0604030504040204" pitchFamily="34" charset="0"/>
                <a:cs typeface="Verdana" panose="020B0604030504040204" pitchFamily="34" charset="0"/>
              </a:rPr>
              <a:t>Hileli Envanter</a:t>
            </a:r>
            <a:r>
              <a:rPr lang="tr-TR" altLang="ja-JP" sz="2000" dirty="0">
                <a:solidFill>
                  <a:srgbClr val="0033CC"/>
                </a:solidFill>
                <a:latin typeface="Verdana" panose="020B0604030504040204" pitchFamily="34" charset="0"/>
                <a:ea typeface="Verdana" panose="020B0604030504040204" pitchFamily="34" charset="0"/>
                <a:cs typeface="Verdana" panose="020B0604030504040204" pitchFamily="34" charset="0"/>
              </a:rPr>
              <a:t> v. b.) 7 (yedi) yıla kadar hapis cezasına maruz kalması söz konusudur.</a:t>
            </a:r>
            <a:br>
              <a:rPr lang="tr-TR" altLang="ja-JP" sz="2000" dirty="0">
                <a:solidFill>
                  <a:srgbClr val="0033CC"/>
                </a:solidFill>
                <a:latin typeface="Verdana" panose="020B0604030504040204" pitchFamily="34" charset="0"/>
                <a:ea typeface="Verdana" panose="020B0604030504040204" pitchFamily="34" charset="0"/>
                <a:cs typeface="Verdana" panose="020B0604030504040204" pitchFamily="34" charset="0"/>
              </a:rPr>
            </a:br>
            <a:endParaRPr lang="tr-TR" altLang="tr-TR" sz="2000" u="sng" dirty="0">
              <a:solidFill>
                <a:srgbClr val="0033CC"/>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72122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txBox="1">
            <a:spLocks/>
          </p:cNvSpPr>
          <p:nvPr/>
        </p:nvSpPr>
        <p:spPr bwMode="auto">
          <a:xfrm>
            <a:off x="685800" y="692696"/>
            <a:ext cx="7772400" cy="5364088"/>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pPr>
              <a:lnSpc>
                <a:spcPct val="90000"/>
              </a:lnSpc>
            </a:pPr>
            <a:r>
              <a:rPr lang="tr-TR" altLang="tr-TR" sz="2400" b="1" dirty="0">
                <a:solidFill>
                  <a:srgbClr val="0033CC"/>
                </a:solidFill>
                <a:cs typeface="Arial" pitchFamily="34" charset="0"/>
              </a:rPr>
              <a:t>2.2.2</a:t>
            </a:r>
            <a:r>
              <a:rPr lang="tr-TR" altLang="tr-TR" sz="2400" dirty="0">
                <a:solidFill>
                  <a:srgbClr val="0033CC"/>
                </a:solidFill>
                <a:cs typeface="Arial" pitchFamily="34" charset="0"/>
              </a:rPr>
              <a:t>. </a:t>
            </a:r>
            <a:r>
              <a:rPr lang="tr-TR" altLang="tr-TR" sz="2400" b="1" dirty="0">
                <a:solidFill>
                  <a:srgbClr val="0033CC"/>
                </a:solidFill>
                <a:cs typeface="Arial" pitchFamily="34" charset="0"/>
              </a:rPr>
              <a:t>MUHASEBE ÇALIŞMA DOSYALARI:</a:t>
            </a:r>
            <a:br>
              <a:rPr lang="tr-TR" altLang="tr-TR" sz="2400" b="1" dirty="0">
                <a:solidFill>
                  <a:srgbClr val="0033CC"/>
                </a:solidFill>
                <a:cs typeface="Arial" pitchFamily="34" charset="0"/>
              </a:rPr>
            </a:br>
            <a:endParaRPr lang="tr-TR" altLang="tr-TR" sz="2400" u="sng" dirty="0">
              <a:solidFill>
                <a:srgbClr val="0033CC"/>
              </a:solidFill>
              <a:cs typeface="Arial" pitchFamily="34" charset="0"/>
            </a:endParaRPr>
          </a:p>
          <a:p>
            <a:pPr>
              <a:lnSpc>
                <a:spcPct val="90000"/>
              </a:lnSpc>
            </a:pPr>
            <a:r>
              <a:rPr lang="tr-TR" altLang="tr-TR" sz="2400" u="sng" dirty="0">
                <a:solidFill>
                  <a:srgbClr val="0033CC"/>
                </a:solidFill>
                <a:cs typeface="Arial" pitchFamily="34" charset="0"/>
              </a:rPr>
              <a:t>Örneğin;</a:t>
            </a:r>
            <a:r>
              <a:rPr lang="tr-TR" altLang="tr-TR" sz="2400" dirty="0">
                <a:solidFill>
                  <a:srgbClr val="0033CC"/>
                </a:solidFill>
                <a:cs typeface="Arial" pitchFamily="34" charset="0"/>
              </a:rPr>
              <a:t> </a:t>
            </a:r>
            <a:br>
              <a:rPr lang="tr-TR" altLang="tr-TR" sz="2400" dirty="0">
                <a:solidFill>
                  <a:srgbClr val="0033CC"/>
                </a:solidFill>
                <a:cs typeface="Arial" pitchFamily="34" charset="0"/>
              </a:rPr>
            </a:br>
            <a:r>
              <a:rPr lang="tr-TR" altLang="tr-TR" sz="2400" b="1" dirty="0">
                <a:solidFill>
                  <a:srgbClr val="0033CC"/>
                </a:solidFill>
                <a:cs typeface="Arial" pitchFamily="34" charset="0"/>
              </a:rPr>
              <a:t>a) </a:t>
            </a:r>
            <a:r>
              <a:rPr lang="ja-JP" altLang="tr-TR" sz="2400" b="1" dirty="0">
                <a:solidFill>
                  <a:srgbClr val="0033CC"/>
                </a:solidFill>
                <a:cs typeface="Arial" pitchFamily="34" charset="0"/>
              </a:rPr>
              <a:t>“</a:t>
            </a:r>
            <a:r>
              <a:rPr lang="tr-TR" altLang="ja-JP" sz="2400" b="1" dirty="0">
                <a:solidFill>
                  <a:srgbClr val="0033CC"/>
                </a:solidFill>
                <a:cs typeface="Arial" pitchFamily="34" charset="0"/>
              </a:rPr>
              <a:t>254-TAŞITLAR</a:t>
            </a:r>
            <a:r>
              <a:rPr lang="ja-JP" altLang="tr-TR" sz="2400" b="1" dirty="0">
                <a:solidFill>
                  <a:srgbClr val="0033CC"/>
                </a:solidFill>
                <a:cs typeface="Arial" pitchFamily="34" charset="0"/>
              </a:rPr>
              <a:t>”</a:t>
            </a:r>
            <a:r>
              <a:rPr lang="tr-TR" altLang="ja-JP" sz="2400" dirty="0">
                <a:solidFill>
                  <a:srgbClr val="0033CC"/>
                </a:solidFill>
                <a:cs typeface="Arial" pitchFamily="34" charset="0"/>
              </a:rPr>
              <a:t> Klasöründe, araç Plaka </a:t>
            </a:r>
            <a:r>
              <a:rPr lang="tr-TR" altLang="ja-JP" sz="2400" dirty="0" err="1">
                <a:solidFill>
                  <a:srgbClr val="0033CC"/>
                </a:solidFill>
                <a:cs typeface="Arial" pitchFamily="34" charset="0"/>
              </a:rPr>
              <a:t>no</a:t>
            </a:r>
            <a:r>
              <a:rPr lang="tr-TR" altLang="ja-JP" sz="2400" dirty="0">
                <a:solidFill>
                  <a:srgbClr val="0033CC"/>
                </a:solidFill>
                <a:cs typeface="Arial" pitchFamily="34" charset="0"/>
              </a:rPr>
              <a:t> </a:t>
            </a:r>
            <a:r>
              <a:rPr lang="ja-JP" altLang="tr-TR" sz="2400" dirty="0">
                <a:solidFill>
                  <a:srgbClr val="0033CC"/>
                </a:solidFill>
                <a:cs typeface="Arial" pitchFamily="34" charset="0"/>
              </a:rPr>
              <a:t>‘</a:t>
            </a:r>
            <a:r>
              <a:rPr lang="tr-TR" altLang="ja-JP" sz="2400" dirty="0">
                <a:solidFill>
                  <a:srgbClr val="0033CC"/>
                </a:solidFill>
                <a:cs typeface="Arial" pitchFamily="34" charset="0"/>
              </a:rPr>
              <a:t>su bazında ara kartonu ile bölümlendirilen Çalışma dosyası, ilgili aracın (alış Faturası, MTV makbuzları, sigorta  poliçeleri </a:t>
            </a:r>
            <a:r>
              <a:rPr lang="tr-TR" altLang="ja-JP" sz="2400" dirty="0" err="1">
                <a:solidFill>
                  <a:srgbClr val="0033CC"/>
                </a:solidFill>
                <a:cs typeface="Arial" pitchFamily="34" charset="0"/>
              </a:rPr>
              <a:t>v.b</a:t>
            </a:r>
            <a:r>
              <a:rPr lang="tr-TR" altLang="ja-JP" sz="2400" dirty="0">
                <a:solidFill>
                  <a:srgbClr val="0033CC"/>
                </a:solidFill>
                <a:cs typeface="Arial" pitchFamily="34" charset="0"/>
              </a:rPr>
              <a:t>.) ilgili bölümünde dosyalanması,</a:t>
            </a:r>
          </a:p>
          <a:p>
            <a:pPr>
              <a:lnSpc>
                <a:spcPct val="90000"/>
              </a:lnSpc>
            </a:pPr>
            <a:br>
              <a:rPr lang="tr-TR" altLang="tr-TR" sz="2400" dirty="0">
                <a:solidFill>
                  <a:srgbClr val="0033CC"/>
                </a:solidFill>
                <a:cs typeface="Arial" pitchFamily="34" charset="0"/>
              </a:rPr>
            </a:br>
            <a:r>
              <a:rPr lang="tr-TR" altLang="tr-TR" sz="2400" b="1" dirty="0">
                <a:solidFill>
                  <a:srgbClr val="0033CC"/>
                </a:solidFill>
                <a:cs typeface="Arial" pitchFamily="34" charset="0"/>
              </a:rPr>
              <a:t>b) </a:t>
            </a:r>
            <a:r>
              <a:rPr lang="ja-JP" altLang="tr-TR" sz="2400" b="1" dirty="0">
                <a:solidFill>
                  <a:srgbClr val="0033CC"/>
                </a:solidFill>
                <a:cs typeface="Arial" pitchFamily="34" charset="0"/>
              </a:rPr>
              <a:t>“</a:t>
            </a:r>
            <a:r>
              <a:rPr lang="tr-TR" altLang="ja-JP" sz="2400" b="1" dirty="0">
                <a:solidFill>
                  <a:srgbClr val="0033CC"/>
                </a:solidFill>
                <a:cs typeface="Arial" pitchFamily="34" charset="0"/>
              </a:rPr>
              <a:t>120-ALICILAR</a:t>
            </a:r>
            <a:r>
              <a:rPr lang="ja-JP" altLang="tr-TR" sz="2400" b="1" dirty="0">
                <a:solidFill>
                  <a:srgbClr val="0033CC"/>
                </a:solidFill>
                <a:cs typeface="Arial" pitchFamily="34" charset="0"/>
              </a:rPr>
              <a:t>”</a:t>
            </a:r>
            <a:r>
              <a:rPr lang="tr-TR" altLang="ja-JP" sz="2400" dirty="0">
                <a:solidFill>
                  <a:srgbClr val="0033CC"/>
                </a:solidFill>
                <a:cs typeface="Arial" pitchFamily="34" charset="0"/>
              </a:rPr>
              <a:t> klasörü ile </a:t>
            </a:r>
            <a:r>
              <a:rPr lang="ja-JP" altLang="tr-TR" sz="2400" b="1" dirty="0">
                <a:solidFill>
                  <a:srgbClr val="0033CC"/>
                </a:solidFill>
                <a:cs typeface="Arial" pitchFamily="34" charset="0"/>
              </a:rPr>
              <a:t>“</a:t>
            </a:r>
            <a:r>
              <a:rPr lang="tr-TR" altLang="ja-JP" sz="2400" b="1" dirty="0">
                <a:solidFill>
                  <a:srgbClr val="0033CC"/>
                </a:solidFill>
                <a:cs typeface="Arial" pitchFamily="34" charset="0"/>
              </a:rPr>
              <a:t>320-SATICILAR</a:t>
            </a:r>
            <a:r>
              <a:rPr lang="ja-JP" altLang="tr-TR" sz="2400" b="1" dirty="0">
                <a:solidFill>
                  <a:srgbClr val="0033CC"/>
                </a:solidFill>
                <a:cs typeface="Arial" pitchFamily="34" charset="0"/>
              </a:rPr>
              <a:t>”</a:t>
            </a:r>
            <a:r>
              <a:rPr lang="tr-TR" altLang="ja-JP" sz="2400" dirty="0">
                <a:solidFill>
                  <a:srgbClr val="0033CC"/>
                </a:solidFill>
                <a:cs typeface="Arial" pitchFamily="34" charset="0"/>
              </a:rPr>
              <a:t> klasörü,  müşteri ve satıcı bazında ara kartonu ile bölümlendirilen Çalışma Dosyasında, bölümlere, ilgilinin (Satış sözleşmesi, sipariş anlaşmaları, yazışma suretleri, hesap mutabakatları, ihtarname </a:t>
            </a:r>
            <a:r>
              <a:rPr lang="tr-TR" altLang="ja-JP" sz="2400" dirty="0" err="1">
                <a:solidFill>
                  <a:srgbClr val="0033CC"/>
                </a:solidFill>
                <a:cs typeface="Arial" pitchFamily="34" charset="0"/>
              </a:rPr>
              <a:t>v.b</a:t>
            </a:r>
            <a:r>
              <a:rPr lang="tr-TR" altLang="ja-JP" sz="2400" dirty="0">
                <a:solidFill>
                  <a:srgbClr val="0033CC"/>
                </a:solidFill>
                <a:cs typeface="Arial" pitchFamily="34" charset="0"/>
              </a:rPr>
              <a:t>.)  saklanmalı, gerektiğinde bu bilgi ve belgelere kolay ve zaman yitirmeden ulaşılması  sağlanabilir</a:t>
            </a:r>
            <a:r>
              <a:rPr lang="tr-TR" altLang="ja-JP" sz="1800" dirty="0">
                <a:solidFill>
                  <a:srgbClr val="0033CC"/>
                </a:solidFill>
                <a:cs typeface="Arial" pitchFamily="34" charset="0"/>
              </a:rPr>
              <a:t>.</a:t>
            </a:r>
            <a:endParaRPr lang="tr-TR" altLang="tr-TR" sz="1800" dirty="0">
              <a:solidFill>
                <a:srgbClr val="0033CC"/>
              </a:solidFill>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620787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ctrTitle" idx="4294967295"/>
          </p:nvPr>
        </p:nvSpPr>
        <p:spPr>
          <a:xfrm>
            <a:off x="782512" y="1556792"/>
            <a:ext cx="7533903" cy="4392488"/>
          </a:xfrm>
        </p:spPr>
        <p:txBody>
          <a:bodyPr>
            <a:normAutofit fontScale="90000"/>
          </a:bodyPr>
          <a:lstStyle/>
          <a:p>
            <a:pPr algn="ctr"/>
            <a:r>
              <a:rPr lang="tr-TR" altLang="tr-TR" sz="2800" b="1" dirty="0">
                <a:solidFill>
                  <a:srgbClr val="0033CC"/>
                </a:solidFill>
                <a:latin typeface="Arial" pitchFamily="34" charset="0"/>
                <a:ea typeface="Geneva" charset="-128"/>
                <a:cs typeface="Arial" pitchFamily="34" charset="0"/>
              </a:rPr>
              <a:t>D  İ  K  </a:t>
            </a:r>
            <a:r>
              <a:rPr lang="tr-TR" altLang="tr-TR" sz="2800" b="1" dirty="0" err="1">
                <a:solidFill>
                  <a:srgbClr val="0033CC"/>
                </a:solidFill>
                <a:latin typeface="Arial" pitchFamily="34" charset="0"/>
                <a:ea typeface="Geneva" charset="-128"/>
                <a:cs typeface="Arial" pitchFamily="34" charset="0"/>
              </a:rPr>
              <a:t>K</a:t>
            </a:r>
            <a:r>
              <a:rPr lang="tr-TR" altLang="tr-TR" sz="2800" b="1" dirty="0">
                <a:solidFill>
                  <a:srgbClr val="0033CC"/>
                </a:solidFill>
                <a:latin typeface="Arial" pitchFamily="34" charset="0"/>
                <a:ea typeface="Geneva" charset="-128"/>
                <a:cs typeface="Arial" pitchFamily="34" charset="0"/>
              </a:rPr>
              <a:t>  A  T ! ! ! </a:t>
            </a:r>
            <a:br>
              <a:rPr lang="tr-TR" altLang="tr-TR" sz="2800" b="1"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1994’den beri uygulanmakta olan VUK </a:t>
            </a:r>
            <a:r>
              <a:rPr lang="tr-TR" altLang="tr-TR" sz="2200" b="1" dirty="0">
                <a:solidFill>
                  <a:srgbClr val="0033CC"/>
                </a:solidFill>
                <a:latin typeface="Arial" pitchFamily="34" charset="0"/>
                <a:ea typeface="Geneva" charset="-128"/>
                <a:cs typeface="Arial" pitchFamily="34" charset="0"/>
              </a:rPr>
              <a:t>TEKDÜZEN MUHASEBE UYGULAMA GENEL TEBLİĞİ (TMUGT) </a:t>
            </a:r>
            <a:r>
              <a:rPr lang="tr-TR" altLang="tr-TR" sz="2200" dirty="0">
                <a:solidFill>
                  <a:srgbClr val="0033CC"/>
                </a:solidFill>
                <a:latin typeface="Arial" pitchFamily="34" charset="0"/>
                <a:ea typeface="Geneva" charset="-128"/>
                <a:cs typeface="Arial" pitchFamily="34" charset="0"/>
              </a:rPr>
              <a:t>yerine geçecek olan ve </a:t>
            </a:r>
            <a:r>
              <a:rPr lang="tr-TR" altLang="tr-TR" sz="2200" b="1" dirty="0">
                <a:solidFill>
                  <a:srgbClr val="0033CC"/>
                </a:solidFill>
                <a:latin typeface="Arial" pitchFamily="34" charset="0"/>
                <a:ea typeface="Geneva" charset="-128"/>
                <a:cs typeface="Arial" pitchFamily="34" charset="0"/>
              </a:rPr>
              <a:t>KGK web sitesinde </a:t>
            </a:r>
            <a:r>
              <a:rPr lang="tr-TR" altLang="tr-TR" sz="2200" dirty="0">
                <a:solidFill>
                  <a:srgbClr val="0033CC"/>
                </a:solidFill>
                <a:latin typeface="Arial" pitchFamily="34" charset="0"/>
                <a:ea typeface="Geneva" charset="-128"/>
                <a:cs typeface="Arial" pitchFamily="34" charset="0"/>
              </a:rPr>
              <a:t>taslağı yayımlanan, </a:t>
            </a:r>
            <a:r>
              <a:rPr lang="tr-TR" altLang="tr-TR" sz="2200" b="1" dirty="0">
                <a:solidFill>
                  <a:srgbClr val="0033CC"/>
                </a:solidFill>
                <a:latin typeface="Arial" pitchFamily="34" charset="0"/>
                <a:ea typeface="Geneva" charset="-128"/>
                <a:cs typeface="Arial" pitchFamily="34" charset="0"/>
              </a:rPr>
              <a:t>AB DİREKTİFLERİ </a:t>
            </a:r>
            <a:r>
              <a:rPr lang="tr-TR" altLang="tr-TR" sz="2200" dirty="0">
                <a:solidFill>
                  <a:srgbClr val="0033CC"/>
                </a:solidFill>
                <a:latin typeface="Arial" pitchFamily="34" charset="0"/>
                <a:ea typeface="Geneva" charset="-128"/>
                <a:cs typeface="Arial" pitchFamily="34" charset="0"/>
              </a:rPr>
              <a:t>doğrultusunda hazırlanan, </a:t>
            </a:r>
            <a:r>
              <a:rPr lang="tr-TR" altLang="tr-TR" sz="2200" b="1" dirty="0">
                <a:solidFill>
                  <a:srgbClr val="0033CC"/>
                </a:solidFill>
                <a:latin typeface="Arial" pitchFamily="34" charset="0"/>
                <a:ea typeface="Geneva" charset="-128"/>
                <a:cs typeface="Arial" pitchFamily="34" charset="0"/>
              </a:rPr>
              <a:t>YEREL FİNANSAL RAPORLAMA ÇERÇEVESİ (YFRÇ)</a:t>
            </a:r>
            <a:r>
              <a:rPr lang="tr-TR" altLang="tr-TR" sz="2200" dirty="0">
                <a:solidFill>
                  <a:srgbClr val="0033CC"/>
                </a:solidFill>
                <a:latin typeface="Arial" pitchFamily="34" charset="0"/>
                <a:ea typeface="Geneva" charset="-128"/>
                <a:cs typeface="Arial" pitchFamily="34" charset="0"/>
              </a:rPr>
              <a:t> ‘</a:t>
            </a:r>
            <a:r>
              <a:rPr lang="tr-TR" altLang="tr-TR" sz="2200" dirty="0" err="1">
                <a:solidFill>
                  <a:srgbClr val="0033CC"/>
                </a:solidFill>
                <a:latin typeface="Arial" pitchFamily="34" charset="0"/>
                <a:ea typeface="Geneva" charset="-128"/>
                <a:cs typeface="Arial" pitchFamily="34" charset="0"/>
              </a:rPr>
              <a:t>nin</a:t>
            </a:r>
            <a:r>
              <a:rPr lang="tr-TR" altLang="tr-TR" sz="2200" dirty="0">
                <a:solidFill>
                  <a:srgbClr val="0033CC"/>
                </a:solidFill>
                <a:latin typeface="Arial" pitchFamily="34" charset="0"/>
                <a:ea typeface="Geneva" charset="-128"/>
                <a:cs typeface="Arial" pitchFamily="34" charset="0"/>
              </a:rPr>
              <a:t> </a:t>
            </a:r>
            <a:r>
              <a:rPr lang="tr-TR" altLang="tr-TR" sz="2200" b="1" dirty="0">
                <a:solidFill>
                  <a:srgbClr val="0033CC"/>
                </a:solidFill>
                <a:latin typeface="Arial" pitchFamily="34" charset="0"/>
                <a:ea typeface="Geneva" charset="-128"/>
                <a:cs typeface="Arial" pitchFamily="34" charset="0"/>
              </a:rPr>
              <a:t>2017</a:t>
            </a:r>
            <a:r>
              <a:rPr lang="tr-TR" altLang="tr-TR" sz="2200" dirty="0">
                <a:solidFill>
                  <a:srgbClr val="0033CC"/>
                </a:solidFill>
                <a:latin typeface="Arial" pitchFamily="34" charset="0"/>
                <a:ea typeface="Geneva" charset="-128"/>
                <a:cs typeface="Arial" pitchFamily="34" charset="0"/>
              </a:rPr>
              <a:t> takvim yılından itibaren </a:t>
            </a:r>
            <a:r>
              <a:rPr lang="tr-TR" altLang="tr-TR" sz="2200" b="1" dirty="0">
                <a:solidFill>
                  <a:srgbClr val="0033CC"/>
                </a:solidFill>
                <a:latin typeface="Arial" pitchFamily="34" charset="0"/>
                <a:ea typeface="Geneva" charset="-128"/>
                <a:cs typeface="Arial" pitchFamily="34" charset="0"/>
              </a:rPr>
              <a:t>İHTİYARİ</a:t>
            </a:r>
            <a:r>
              <a:rPr lang="tr-TR" altLang="tr-TR" sz="2200" dirty="0">
                <a:solidFill>
                  <a:srgbClr val="0033CC"/>
                </a:solidFill>
                <a:latin typeface="Arial" pitchFamily="34" charset="0"/>
                <a:ea typeface="Geneva" charset="-128"/>
                <a:cs typeface="Arial" pitchFamily="34" charset="0"/>
              </a:rPr>
              <a:t>, </a:t>
            </a:r>
            <a:r>
              <a:rPr lang="tr-TR" altLang="tr-TR" sz="2200" b="1" dirty="0">
                <a:solidFill>
                  <a:srgbClr val="0033CC"/>
                </a:solidFill>
                <a:latin typeface="Arial" pitchFamily="34" charset="0"/>
                <a:ea typeface="Geneva" charset="-128"/>
                <a:cs typeface="Arial" pitchFamily="34" charset="0"/>
              </a:rPr>
              <a:t>01.01.2018</a:t>
            </a:r>
            <a:r>
              <a:rPr lang="tr-TR" altLang="tr-TR" sz="2200" dirty="0">
                <a:solidFill>
                  <a:srgbClr val="0033CC"/>
                </a:solidFill>
                <a:latin typeface="Arial" pitchFamily="34" charset="0"/>
                <a:ea typeface="Geneva" charset="-128"/>
                <a:cs typeface="Arial" pitchFamily="34" charset="0"/>
              </a:rPr>
              <a:t>’ den sonra başlayan hesap döneminde </a:t>
            </a:r>
            <a:r>
              <a:rPr lang="tr-TR" altLang="tr-TR" sz="2200" b="1" dirty="0">
                <a:solidFill>
                  <a:srgbClr val="0033CC"/>
                </a:solidFill>
                <a:latin typeface="Arial" pitchFamily="34" charset="0"/>
                <a:ea typeface="Geneva" charset="-128"/>
                <a:cs typeface="Arial" pitchFamily="34" charset="0"/>
              </a:rPr>
              <a:t>MECBURİ </a:t>
            </a:r>
            <a:r>
              <a:rPr lang="tr-TR" altLang="tr-TR" sz="2200" dirty="0">
                <a:solidFill>
                  <a:srgbClr val="0033CC"/>
                </a:solidFill>
                <a:latin typeface="Arial" pitchFamily="34" charset="0"/>
                <a:ea typeface="Geneva" charset="-128"/>
                <a:cs typeface="Arial" pitchFamily="34" charset="0"/>
              </a:rPr>
              <a:t>uygulanacağı belirtilmektedir.</a:t>
            </a:r>
            <a:br>
              <a:rPr lang="tr-TR" altLang="tr-TR" sz="2200" dirty="0">
                <a:solidFill>
                  <a:srgbClr val="0033CC"/>
                </a:solidFill>
                <a:latin typeface="Arial" pitchFamily="34" charset="0"/>
                <a:ea typeface="Geneva" charset="-128"/>
                <a:cs typeface="Arial" pitchFamily="34" charset="0"/>
              </a:rPr>
            </a:br>
            <a:r>
              <a:rPr lang="tr-TR" altLang="tr-TR" sz="2200" b="1" dirty="0">
                <a:solidFill>
                  <a:srgbClr val="0033CC"/>
                </a:solidFill>
                <a:latin typeface="Arial" pitchFamily="34" charset="0"/>
                <a:ea typeface="Geneva" charset="-128"/>
                <a:cs typeface="Arial" pitchFamily="34" charset="0"/>
              </a:rPr>
              <a:t>Buna göre kısaca, </a:t>
            </a:r>
            <a:r>
              <a:rPr lang="tr-TR" altLang="tr-TR" sz="2200" dirty="0">
                <a:solidFill>
                  <a:srgbClr val="0033CC"/>
                </a:solidFill>
                <a:latin typeface="Arial" pitchFamily="34" charset="0"/>
                <a:ea typeface="Geneva" charset="-128"/>
                <a:cs typeface="Arial" pitchFamily="34" charset="0"/>
              </a:rPr>
              <a:t>Amortisman mecburi ayrılacak, Aktifteki MD Varlıklar Yeniden Değerlemeye tabi tutulabilecek, Kıdem Tazminatı karşılıkları mecburen ayrılacak.</a:t>
            </a: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Amaçlanan, Şirketlerin FİNANSAL TABLOLARININ  Gerçeğe Uygun Değerleri ifade eder hale gelmesidir.  </a:t>
            </a:r>
          </a:p>
        </p:txBody>
      </p:sp>
      <p:sp>
        <p:nvSpPr>
          <p:cNvPr id="37891" name="2 Metin kutusu"/>
          <p:cNvSpPr txBox="1">
            <a:spLocks noChangeArrowheads="1"/>
          </p:cNvSpPr>
          <p:nvPr/>
        </p:nvSpPr>
        <p:spPr bwMode="auto">
          <a:xfrm>
            <a:off x="782513" y="836712"/>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667896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ctrTitle" idx="4294967295"/>
          </p:nvPr>
        </p:nvSpPr>
        <p:spPr>
          <a:xfrm>
            <a:off x="432048" y="1164754"/>
            <a:ext cx="8211890" cy="5072558"/>
          </a:xfrm>
        </p:spPr>
        <p:txBody>
          <a:bodyPr>
            <a:noAutofit/>
          </a:bodyPr>
          <a:lstStyle/>
          <a:p>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000" b="1" dirty="0">
                <a:solidFill>
                  <a:srgbClr val="0033CC"/>
                </a:solidFill>
                <a:latin typeface="Arial" pitchFamily="34" charset="0"/>
                <a:ea typeface="Geneva" charset="-128"/>
                <a:cs typeface="Arial" pitchFamily="34" charset="0"/>
              </a:rPr>
              <a:t>KASA</a:t>
            </a:r>
            <a:br>
              <a:rPr lang="tr-TR" altLang="tr-TR" sz="2000" b="1" dirty="0">
                <a:solidFill>
                  <a:srgbClr val="0033CC"/>
                </a:solidFill>
                <a:latin typeface="Arial" pitchFamily="34" charset="0"/>
                <a:ea typeface="Geneva" charset="-128"/>
                <a:cs typeface="Arial" pitchFamily="34" charset="0"/>
              </a:rPr>
            </a:br>
            <a:r>
              <a:rPr lang="tr-TR" altLang="tr-TR" sz="2000" dirty="0" err="1">
                <a:solidFill>
                  <a:srgbClr val="0033CC"/>
                </a:solidFill>
                <a:latin typeface="Arial" pitchFamily="34" charset="0"/>
                <a:ea typeface="Geneva" charset="-128"/>
                <a:cs typeface="Arial" pitchFamily="34" charset="0"/>
              </a:rPr>
              <a:t>Kaydî</a:t>
            </a:r>
            <a:r>
              <a:rPr lang="tr-TR" altLang="tr-TR" sz="2000" dirty="0">
                <a:solidFill>
                  <a:srgbClr val="0033CC"/>
                </a:solidFill>
                <a:latin typeface="Arial" pitchFamily="34" charset="0"/>
                <a:ea typeface="Geneva" charset="-128"/>
                <a:cs typeface="Arial" pitchFamily="34" charset="0"/>
              </a:rPr>
              <a:t> bakiye ile fiili para mevcudu eşitlenmelidir. Yıl İçinde </a:t>
            </a:r>
            <a:r>
              <a:rPr lang="tr-TR" altLang="tr-TR" sz="2000" dirty="0">
                <a:solidFill>
                  <a:srgbClr val="FF3300"/>
                </a:solidFill>
                <a:latin typeface="Arial" pitchFamily="34" charset="0"/>
                <a:ea typeface="Geneva" charset="-128"/>
                <a:cs typeface="Arial" pitchFamily="34" charset="0"/>
              </a:rPr>
              <a:t>yüksek bakiye </a:t>
            </a:r>
            <a:r>
              <a:rPr lang="tr-TR" altLang="tr-TR" sz="2000" dirty="0">
                <a:solidFill>
                  <a:srgbClr val="0033CC"/>
                </a:solidFill>
                <a:latin typeface="Arial" pitchFamily="34" charset="0"/>
                <a:ea typeface="Geneva" charset="-128"/>
                <a:cs typeface="Arial" pitchFamily="34" charset="0"/>
              </a:rPr>
              <a:t>oluşan durumlarda </a:t>
            </a:r>
            <a:r>
              <a:rPr lang="tr-TR" altLang="tr-TR" sz="2000" dirty="0" err="1">
                <a:solidFill>
                  <a:srgbClr val="0033CC"/>
                </a:solidFill>
                <a:latin typeface="Arial" pitchFamily="34" charset="0"/>
                <a:ea typeface="Geneva" charset="-128"/>
                <a:cs typeface="Arial" pitchFamily="34" charset="0"/>
              </a:rPr>
              <a:t>adatlandırma</a:t>
            </a:r>
            <a:r>
              <a:rPr lang="tr-TR" altLang="tr-TR" sz="2000" dirty="0">
                <a:solidFill>
                  <a:srgbClr val="0033CC"/>
                </a:solidFill>
                <a:latin typeface="Arial" pitchFamily="34" charset="0"/>
                <a:ea typeface="Geneva" charset="-128"/>
                <a:cs typeface="Arial" pitchFamily="34" charset="0"/>
              </a:rPr>
              <a:t> yöntemiyle </a:t>
            </a:r>
            <a:r>
              <a:rPr lang="tr-TR" altLang="tr-TR" sz="2000" dirty="0">
                <a:solidFill>
                  <a:srgbClr val="FF3300"/>
                </a:solidFill>
                <a:latin typeface="Arial" pitchFamily="34" charset="0"/>
                <a:ea typeface="Geneva" charset="-128"/>
                <a:cs typeface="Arial" pitchFamily="34" charset="0"/>
              </a:rPr>
              <a:t>faiz geliri </a:t>
            </a:r>
            <a:r>
              <a:rPr lang="tr-TR" altLang="tr-TR" sz="2000" dirty="0">
                <a:solidFill>
                  <a:srgbClr val="0033CC"/>
                </a:solidFill>
                <a:latin typeface="Arial" pitchFamily="34" charset="0"/>
                <a:ea typeface="Geneva" charset="-128"/>
                <a:cs typeface="Arial" pitchFamily="34" charset="0"/>
              </a:rPr>
              <a:t>hesaplanmalı ve Fatura düzenlenerek </a:t>
            </a:r>
            <a:r>
              <a:rPr lang="tr-TR" altLang="tr-TR" sz="2000" dirty="0">
                <a:solidFill>
                  <a:srgbClr val="FF3300"/>
                </a:solidFill>
                <a:latin typeface="Arial" pitchFamily="34" charset="0"/>
                <a:ea typeface="Geneva" charset="-128"/>
                <a:cs typeface="Arial" pitchFamily="34" charset="0"/>
              </a:rPr>
              <a:t>hesaplanan KDV </a:t>
            </a:r>
            <a:r>
              <a:rPr lang="tr-TR" altLang="tr-TR" sz="2000" dirty="0">
                <a:solidFill>
                  <a:srgbClr val="0033CC"/>
                </a:solidFill>
                <a:latin typeface="Arial" pitchFamily="34" charset="0"/>
                <a:ea typeface="Geneva" charset="-128"/>
                <a:cs typeface="Arial" pitchFamily="34" charset="0"/>
              </a:rPr>
              <a:t>beyan edilmelidir.</a:t>
            </a:r>
            <a:br>
              <a:rPr lang="tr-TR" altLang="tr-TR" sz="2000" dirty="0">
                <a:solidFill>
                  <a:srgbClr val="0033CC"/>
                </a:solidFill>
                <a:latin typeface="Arial" pitchFamily="34" charset="0"/>
                <a:ea typeface="Geneva" charset="-128"/>
                <a:cs typeface="Arial" pitchFamily="34" charset="0"/>
              </a:rPr>
            </a:br>
            <a:br>
              <a:rPr lang="tr-TR" altLang="tr-TR" sz="2000" dirty="0">
                <a:solidFill>
                  <a:srgbClr val="0033CC"/>
                </a:solidFill>
                <a:latin typeface="Arial" pitchFamily="34" charset="0"/>
                <a:ea typeface="Geneva" charset="-128"/>
                <a:cs typeface="Arial" pitchFamily="34" charset="0"/>
              </a:rPr>
            </a:br>
            <a:r>
              <a:rPr lang="tr-TR" altLang="tr-TR" sz="2000" dirty="0">
                <a:solidFill>
                  <a:srgbClr val="FF0000"/>
                </a:solidFill>
                <a:latin typeface="Arial" pitchFamily="34" charset="0"/>
                <a:ea typeface="Geneva" charset="-128"/>
                <a:cs typeface="Arial" pitchFamily="34" charset="0"/>
              </a:rPr>
              <a:t>Not: 6736 Sayılı Yasanın Bilanço Düzeltme hükümlerinden yararlanıldı ise, Kasa hesabı için yararlanılan tutar için 2016’da </a:t>
            </a:r>
            <a:r>
              <a:rPr lang="tr-TR" altLang="tr-TR" sz="2000" dirty="0" err="1">
                <a:solidFill>
                  <a:srgbClr val="FF0000"/>
                </a:solidFill>
                <a:latin typeface="Arial" pitchFamily="34" charset="0"/>
                <a:ea typeface="Geneva" charset="-128"/>
                <a:cs typeface="Arial" pitchFamily="34" charset="0"/>
              </a:rPr>
              <a:t>Adatlandırma</a:t>
            </a:r>
            <a:r>
              <a:rPr lang="tr-TR" altLang="tr-TR" sz="2000" dirty="0">
                <a:solidFill>
                  <a:srgbClr val="FF0000"/>
                </a:solidFill>
                <a:latin typeface="Arial" pitchFamily="34" charset="0"/>
                <a:ea typeface="Geneva" charset="-128"/>
                <a:cs typeface="Arial" pitchFamily="34" charset="0"/>
              </a:rPr>
              <a:t> Faizi hesaplanmayacak.</a:t>
            </a:r>
            <a:br>
              <a:rPr lang="tr-TR" altLang="tr-TR" sz="2000" dirty="0">
                <a:solidFill>
                  <a:srgbClr val="FF0000"/>
                </a:solidFill>
                <a:latin typeface="Arial" pitchFamily="34" charset="0"/>
                <a:ea typeface="Geneva" charset="-128"/>
                <a:cs typeface="Arial" pitchFamily="34" charset="0"/>
              </a:rPr>
            </a:br>
            <a:br>
              <a:rPr lang="tr-TR" altLang="tr-TR" sz="2000" dirty="0">
                <a:solidFill>
                  <a:srgbClr val="0033CC"/>
                </a:solidFill>
                <a:latin typeface="Arial" pitchFamily="34" charset="0"/>
                <a:ea typeface="Geneva" charset="-128"/>
                <a:cs typeface="Arial" pitchFamily="34" charset="0"/>
              </a:rPr>
            </a:br>
            <a:r>
              <a:rPr lang="tr-TR" altLang="tr-TR" sz="2000" dirty="0">
                <a:solidFill>
                  <a:srgbClr val="0033CC"/>
                </a:solidFill>
                <a:latin typeface="Arial" pitchFamily="34" charset="0"/>
                <a:ea typeface="Geneva" charset="-128"/>
                <a:cs typeface="Arial" pitchFamily="34" charset="0"/>
              </a:rPr>
              <a:t>Gün bitimi </a:t>
            </a:r>
            <a:r>
              <a:rPr lang="tr-TR" altLang="tr-TR" sz="2000" b="1" dirty="0">
                <a:solidFill>
                  <a:srgbClr val="0033CC"/>
                </a:solidFill>
                <a:latin typeface="Arial" pitchFamily="34" charset="0"/>
                <a:ea typeface="Geneva" charset="-128"/>
                <a:cs typeface="Arial" pitchFamily="34" charset="0"/>
              </a:rPr>
              <a:t>TERS BAKİYE</a:t>
            </a:r>
            <a:r>
              <a:rPr lang="ja-JP" altLang="tr-TR" sz="2000" dirty="0">
                <a:solidFill>
                  <a:srgbClr val="0033CC"/>
                </a:solidFill>
                <a:latin typeface="Arial" pitchFamily="34" charset="0"/>
                <a:ea typeface="Geneva" charset="-128"/>
                <a:cs typeface="Arial" pitchFamily="34" charset="0"/>
              </a:rPr>
              <a:t>’</a:t>
            </a:r>
            <a:r>
              <a:rPr lang="tr-TR" altLang="ja-JP" sz="2000" dirty="0">
                <a:solidFill>
                  <a:srgbClr val="0033CC"/>
                </a:solidFill>
                <a:latin typeface="Arial" pitchFamily="34" charset="0"/>
                <a:ea typeface="Geneva" charset="-128"/>
                <a:cs typeface="Arial" pitchFamily="34" charset="0"/>
              </a:rPr>
              <a:t> </a:t>
            </a:r>
            <a:r>
              <a:rPr lang="tr-TR" altLang="ja-JP" sz="2000" dirty="0" err="1">
                <a:solidFill>
                  <a:srgbClr val="0033CC"/>
                </a:solidFill>
                <a:latin typeface="Arial" pitchFamily="34" charset="0"/>
                <a:ea typeface="Geneva" charset="-128"/>
                <a:cs typeface="Arial" pitchFamily="34" charset="0"/>
              </a:rPr>
              <a:t>lere</a:t>
            </a:r>
            <a:r>
              <a:rPr lang="tr-TR" altLang="ja-JP" sz="2000" dirty="0">
                <a:solidFill>
                  <a:srgbClr val="0033CC"/>
                </a:solidFill>
                <a:latin typeface="Arial" pitchFamily="34" charset="0"/>
                <a:ea typeface="Geneva" charset="-128"/>
                <a:cs typeface="Arial" pitchFamily="34" charset="0"/>
              </a:rPr>
              <a:t> dikkat!... </a:t>
            </a:r>
            <a:br>
              <a:rPr lang="tr-TR" altLang="ja-JP" sz="2000" dirty="0">
                <a:solidFill>
                  <a:srgbClr val="0033CC"/>
                </a:solidFill>
                <a:latin typeface="Arial" pitchFamily="34" charset="0"/>
                <a:ea typeface="Geneva" charset="-128"/>
                <a:cs typeface="Arial" pitchFamily="34" charset="0"/>
              </a:rPr>
            </a:br>
            <a:r>
              <a:rPr lang="tr-TR" altLang="ja-JP" sz="2000" dirty="0">
                <a:solidFill>
                  <a:srgbClr val="0033CC"/>
                </a:solidFill>
                <a:latin typeface="Arial" pitchFamily="34" charset="0"/>
                <a:ea typeface="Geneva" charset="-128"/>
                <a:cs typeface="Arial" pitchFamily="34" charset="0"/>
              </a:rPr>
              <a:t>Yabancı Paraların değerlemesi sonucunda ortaya çıkan farkların olumlu ve olumsuz oluşuna göre  </a:t>
            </a:r>
            <a:r>
              <a:rPr lang="ja-JP" altLang="tr-TR" sz="2000" dirty="0">
                <a:solidFill>
                  <a:srgbClr val="0033CC"/>
                </a:solidFill>
                <a:latin typeface="Arial" pitchFamily="34" charset="0"/>
                <a:ea typeface="Geneva" charset="-128"/>
                <a:cs typeface="Arial" pitchFamily="34" charset="0"/>
              </a:rPr>
              <a:t>‘’</a:t>
            </a:r>
            <a:r>
              <a:rPr lang="tr-TR" altLang="ja-JP" sz="2000" dirty="0">
                <a:solidFill>
                  <a:srgbClr val="0033CC"/>
                </a:solidFill>
                <a:latin typeface="Arial" pitchFamily="34" charset="0"/>
                <a:ea typeface="Geneva" charset="-128"/>
                <a:cs typeface="Arial" pitchFamily="34" charset="0"/>
              </a:rPr>
              <a:t>646 Kambiyo Karları</a:t>
            </a:r>
            <a:r>
              <a:rPr lang="ja-JP" altLang="tr-TR" sz="2000" dirty="0">
                <a:solidFill>
                  <a:srgbClr val="0033CC"/>
                </a:solidFill>
                <a:latin typeface="Arial" pitchFamily="34" charset="0"/>
                <a:ea typeface="Geneva" charset="-128"/>
                <a:cs typeface="Arial" pitchFamily="34" charset="0"/>
              </a:rPr>
              <a:t>’’</a:t>
            </a:r>
            <a:r>
              <a:rPr lang="tr-TR" altLang="ja-JP" sz="2000" dirty="0">
                <a:solidFill>
                  <a:srgbClr val="0033CC"/>
                </a:solidFill>
                <a:latin typeface="Arial" pitchFamily="34" charset="0"/>
                <a:ea typeface="Geneva" charset="-128"/>
                <a:cs typeface="Arial" pitchFamily="34" charset="0"/>
              </a:rPr>
              <a:t> veya </a:t>
            </a:r>
            <a:r>
              <a:rPr lang="ja-JP" altLang="tr-TR" sz="2000" dirty="0">
                <a:solidFill>
                  <a:srgbClr val="0033CC"/>
                </a:solidFill>
                <a:latin typeface="Arial" pitchFamily="34" charset="0"/>
                <a:ea typeface="Geneva" charset="-128"/>
                <a:cs typeface="Arial" pitchFamily="34" charset="0"/>
              </a:rPr>
              <a:t>‘’</a:t>
            </a:r>
            <a:r>
              <a:rPr lang="tr-TR" altLang="ja-JP" sz="2000" dirty="0">
                <a:solidFill>
                  <a:srgbClr val="0033CC"/>
                </a:solidFill>
                <a:latin typeface="Arial" pitchFamily="34" charset="0"/>
                <a:ea typeface="Geneva" charset="-128"/>
                <a:cs typeface="Arial" pitchFamily="34" charset="0"/>
              </a:rPr>
              <a:t>656 Kambiyo Zararları</a:t>
            </a:r>
            <a:r>
              <a:rPr lang="ja-JP" altLang="tr-TR" sz="2000" dirty="0">
                <a:solidFill>
                  <a:srgbClr val="0033CC"/>
                </a:solidFill>
                <a:latin typeface="Arial" pitchFamily="34" charset="0"/>
                <a:ea typeface="Geneva" charset="-128"/>
                <a:cs typeface="Arial" pitchFamily="34" charset="0"/>
              </a:rPr>
              <a:t>’’</a:t>
            </a:r>
            <a:r>
              <a:rPr lang="tr-TR" altLang="ja-JP" sz="2000" dirty="0">
                <a:solidFill>
                  <a:srgbClr val="0033CC"/>
                </a:solidFill>
                <a:latin typeface="Arial" pitchFamily="34" charset="0"/>
                <a:ea typeface="Geneva" charset="-128"/>
                <a:cs typeface="Arial" pitchFamily="34" charset="0"/>
              </a:rPr>
              <a:t> hesabına intikal ettirilmesi gerekmektedir.</a:t>
            </a:r>
            <a:br>
              <a:rPr lang="tr-TR" altLang="ja-JP" sz="2000" dirty="0">
                <a:solidFill>
                  <a:srgbClr val="0033CC"/>
                </a:solidFill>
                <a:latin typeface="Arial" pitchFamily="34" charset="0"/>
                <a:ea typeface="Geneva" charset="-128"/>
                <a:cs typeface="Arial" pitchFamily="34" charset="0"/>
              </a:rPr>
            </a:br>
            <a:r>
              <a:rPr lang="tr-TR" altLang="ja-JP" sz="2000" dirty="0">
                <a:solidFill>
                  <a:srgbClr val="0033CC"/>
                </a:solidFill>
                <a:latin typeface="Arial" pitchFamily="34" charset="0"/>
                <a:ea typeface="Geneva" charset="-128"/>
                <a:cs typeface="Arial" pitchFamily="34" charset="0"/>
              </a:rPr>
              <a:t>Değerleme sonucu kur farkı geliri oluştuğunda aşağıdaki kayıt yapılacaktır.</a:t>
            </a:r>
            <a:endParaRPr lang="tr-TR" altLang="tr-TR" sz="2000" dirty="0">
              <a:solidFill>
                <a:srgbClr val="0033CC"/>
              </a:solidFill>
              <a:latin typeface="Arial" pitchFamily="34" charset="0"/>
              <a:ea typeface="Geneva" charset="-128"/>
              <a:cs typeface="Arial" pitchFamily="34" charset="0"/>
            </a:endParaRPr>
          </a:p>
        </p:txBody>
      </p:sp>
      <p:sp>
        <p:nvSpPr>
          <p:cNvPr id="38915" name="2 Metin kutusu"/>
          <p:cNvSpPr txBox="1">
            <a:spLocks noChangeArrowheads="1"/>
          </p:cNvSpPr>
          <p:nvPr/>
        </p:nvSpPr>
        <p:spPr bwMode="auto">
          <a:xfrm>
            <a:off x="461963" y="764704"/>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176116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ctrTitle" idx="4294967295"/>
          </p:nvPr>
        </p:nvSpPr>
        <p:spPr>
          <a:xfrm>
            <a:off x="642938" y="1340768"/>
            <a:ext cx="8501062" cy="4643438"/>
          </a:xfrm>
        </p:spPr>
        <p:txBody>
          <a:bodyPr>
            <a:normAutofit fontScale="90000"/>
          </a:bodyPr>
          <a:lstStyle/>
          <a:p>
            <a:r>
              <a:rPr lang="tr-TR" altLang="tr-TR" sz="2600" b="1" dirty="0">
                <a:solidFill>
                  <a:srgbClr val="0033CC"/>
                </a:solidFill>
                <a:latin typeface="Arial" pitchFamily="34" charset="0"/>
                <a:ea typeface="Geneva" charset="-128"/>
                <a:cs typeface="Arial" pitchFamily="34" charset="0"/>
              </a:rPr>
              <a:t>KASA </a:t>
            </a:r>
            <a:br>
              <a:rPr lang="tr-TR" altLang="tr-TR" sz="20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_________________ / _____________________</a:t>
            </a:r>
            <a:br>
              <a:rPr lang="tr-TR" altLang="tr-TR" sz="23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100.20.10.01  Merkez $ Kasa                             xxx</a:t>
            </a:r>
            <a:br>
              <a:rPr lang="tr-TR" altLang="tr-TR" sz="23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                            646.100.20 Kasa Kur Farkı                          xxx</a:t>
            </a:r>
            <a:br>
              <a:rPr lang="tr-TR" altLang="tr-TR" sz="23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Dönem sonu Kasada mevcut Dolar değerlemesi.</a:t>
            </a:r>
            <a:br>
              <a:rPr lang="tr-TR" altLang="tr-TR" sz="23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________________ / ______________________</a:t>
            </a:r>
            <a:br>
              <a:rPr lang="tr-TR" altLang="tr-TR" sz="2300" b="1" dirty="0">
                <a:solidFill>
                  <a:srgbClr val="0033CC"/>
                </a:solidFill>
                <a:latin typeface="Arial" pitchFamily="34" charset="0"/>
                <a:ea typeface="Geneva" charset="-128"/>
                <a:cs typeface="Arial" pitchFamily="34" charset="0"/>
              </a:rPr>
            </a:br>
            <a:br>
              <a:rPr lang="tr-TR" altLang="tr-TR" sz="23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Değerleme sonucu kur farkı gideri oluşması halinde aşağıdaki kayıt yapılacaktır.</a:t>
            </a:r>
            <a:br>
              <a:rPr lang="tr-TR" altLang="tr-TR" sz="23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________________  /  _____________________</a:t>
            </a:r>
            <a:br>
              <a:rPr lang="tr-TR" altLang="tr-TR" sz="23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656.100.20 Kasa Kur Farkı                                xxx</a:t>
            </a:r>
            <a:br>
              <a:rPr lang="tr-TR" altLang="tr-TR" sz="23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                            100.20.10.01  Merkez $ Kasa                     xxx</a:t>
            </a:r>
            <a:br>
              <a:rPr lang="tr-TR" altLang="tr-TR" sz="23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Dönem sonu Kasada mevcut Dolar değerlemesi.</a:t>
            </a:r>
            <a:br>
              <a:rPr lang="tr-TR" altLang="tr-TR" sz="2300" b="1" dirty="0">
                <a:solidFill>
                  <a:srgbClr val="0033CC"/>
                </a:solidFill>
                <a:latin typeface="Arial" pitchFamily="34" charset="0"/>
                <a:ea typeface="Geneva" charset="-128"/>
                <a:cs typeface="Arial" pitchFamily="34" charset="0"/>
              </a:rPr>
            </a:br>
            <a:r>
              <a:rPr lang="tr-TR" altLang="tr-TR" sz="2300" b="1" dirty="0">
                <a:solidFill>
                  <a:srgbClr val="0033CC"/>
                </a:solidFill>
                <a:latin typeface="Arial" pitchFamily="34" charset="0"/>
                <a:ea typeface="Geneva" charset="-128"/>
                <a:cs typeface="Arial" pitchFamily="34" charset="0"/>
              </a:rPr>
              <a:t>________________  /  _____________________</a:t>
            </a:r>
          </a:p>
        </p:txBody>
      </p:sp>
      <p:sp>
        <p:nvSpPr>
          <p:cNvPr id="39939" name="2 Metin kutusu"/>
          <p:cNvSpPr txBox="1">
            <a:spLocks noChangeArrowheads="1"/>
          </p:cNvSpPr>
          <p:nvPr/>
        </p:nvSpPr>
        <p:spPr bwMode="auto">
          <a:xfrm>
            <a:off x="461963" y="764704"/>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91283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ctrTitle" idx="4294967295"/>
          </p:nvPr>
        </p:nvSpPr>
        <p:spPr>
          <a:xfrm>
            <a:off x="720080" y="-603448"/>
            <a:ext cx="8244408" cy="6624736"/>
          </a:xfrm>
        </p:spPr>
        <p:txBody>
          <a:bodyPr>
            <a:normAutofit/>
          </a:bodyPr>
          <a:lstStyle/>
          <a:p>
            <a:r>
              <a:rPr lang="tr-TR" altLang="tr-TR" sz="2400" b="1" dirty="0">
                <a:solidFill>
                  <a:srgbClr val="0033CC"/>
                </a:solidFill>
                <a:latin typeface="Arial" pitchFamily="34" charset="0"/>
                <a:ea typeface="Geneva" charset="-128"/>
                <a:cs typeface="Arial" pitchFamily="34" charset="0"/>
              </a:rPr>
              <a:t>ALINAN ÇEKLER</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Çek Envanteri yapılmalıdır. Elde olmayan çekler ve varsa </a:t>
            </a:r>
            <a:r>
              <a:rPr lang="tr-TR" altLang="tr-TR" sz="2400" dirty="0">
                <a:solidFill>
                  <a:srgbClr val="FF0000"/>
                </a:solidFill>
                <a:latin typeface="Arial" pitchFamily="34" charset="0"/>
                <a:ea typeface="Geneva" charset="-128"/>
                <a:cs typeface="Arial" pitchFamily="34" charset="0"/>
              </a:rPr>
              <a:t>vadesi geçtiği halde kayıtta görülen </a:t>
            </a:r>
            <a:r>
              <a:rPr lang="tr-TR" altLang="tr-TR" sz="2400" dirty="0">
                <a:solidFill>
                  <a:srgbClr val="0033CC"/>
                </a:solidFill>
                <a:latin typeface="Arial" pitchFamily="34" charset="0"/>
                <a:ea typeface="Geneva" charset="-128"/>
                <a:cs typeface="Arial" pitchFamily="34" charset="0"/>
              </a:rPr>
              <a:t>çeklerin akıbeti araştırılmalıdır.</a:t>
            </a:r>
            <a:br>
              <a:rPr lang="tr-TR" altLang="tr-TR" sz="2400"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Tüm alt hesaplar itibariyle, çek-senet portföyü, çek-senet kartları ve Genel Muhasebe </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deki ilgili hesaplar mutabık hale getirilmelidir.</a:t>
            </a:r>
            <a:br>
              <a:rPr lang="tr-TR" altLang="ja-JP" sz="2400" dirty="0">
                <a:solidFill>
                  <a:srgbClr val="0033CC"/>
                </a:solidFill>
                <a:latin typeface="Arial" pitchFamily="34" charset="0"/>
                <a:ea typeface="Geneva" charset="-128"/>
                <a:cs typeface="Arial" pitchFamily="34" charset="0"/>
              </a:rPr>
            </a:b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Dönem Sonu Elde bulunan, Yabancı para cinsinden çekler değerlenmelidir.</a:t>
            </a:r>
            <a:endParaRPr lang="tr-TR" altLang="tr-TR" sz="2400" dirty="0">
              <a:solidFill>
                <a:srgbClr val="0033CC"/>
              </a:solidFill>
              <a:latin typeface="Arial" pitchFamily="34" charset="0"/>
              <a:ea typeface="Geneva" charset="-128"/>
              <a:cs typeface="Arial" pitchFamily="34" charset="0"/>
            </a:endParaRPr>
          </a:p>
        </p:txBody>
      </p:sp>
      <p:sp>
        <p:nvSpPr>
          <p:cNvPr id="40963" name="2 Metin kutusu"/>
          <p:cNvSpPr txBox="1">
            <a:spLocks noChangeArrowheads="1"/>
          </p:cNvSpPr>
          <p:nvPr/>
        </p:nvSpPr>
        <p:spPr bwMode="auto">
          <a:xfrm>
            <a:off x="710505" y="652686"/>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83423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ctrTitle" idx="4294967295"/>
          </p:nvPr>
        </p:nvSpPr>
        <p:spPr>
          <a:xfrm>
            <a:off x="683568" y="1020738"/>
            <a:ext cx="8181975" cy="5144566"/>
          </a:xfrm>
        </p:spPr>
        <p:txBody>
          <a:bodyPr>
            <a:noAutofit/>
          </a:bodyPr>
          <a:lstStyle/>
          <a:p>
            <a:r>
              <a:rPr lang="tr-TR" altLang="tr-TR" sz="2400" b="1" dirty="0">
                <a:solidFill>
                  <a:srgbClr val="0033CC"/>
                </a:solidFill>
                <a:latin typeface="Arial" pitchFamily="34" charset="0"/>
                <a:ea typeface="Geneva" charset="-128"/>
                <a:cs typeface="Arial" pitchFamily="34" charset="0"/>
              </a:rPr>
              <a:t>BANKALAR</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5228 sayılı kanun ile VUK</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a:t>
            </a:r>
            <a:r>
              <a:rPr lang="tr-TR" altLang="ja-JP" sz="2400" dirty="0" err="1">
                <a:solidFill>
                  <a:srgbClr val="0033CC"/>
                </a:solidFill>
                <a:latin typeface="Arial" pitchFamily="34" charset="0"/>
                <a:ea typeface="Geneva" charset="-128"/>
                <a:cs typeface="Arial" pitchFamily="34" charset="0"/>
              </a:rPr>
              <a:t>nun</a:t>
            </a:r>
            <a:r>
              <a:rPr lang="tr-TR" altLang="ja-JP" sz="2400" dirty="0">
                <a:solidFill>
                  <a:srgbClr val="0033CC"/>
                </a:solidFill>
                <a:latin typeface="Arial" pitchFamily="34" charset="0"/>
                <a:ea typeface="Geneva" charset="-128"/>
                <a:cs typeface="Arial" pitchFamily="34" charset="0"/>
              </a:rPr>
              <a:t> 281 ve 285. maddelerinde yapılan değişiklikle ; Mevduat ve Kredi sözleşmelerine dayanan alacakların değerleme gününe kadar hesaplanacak faizleriyle birlikte  dikkate alınacağı ; yine mevduat ve kredi sözleşmelerine dayanan borçların değerleme gününe kadar işlemiş faizleri ile birlikte dikkate alınacağı hükme bağlanmıştır.</a:t>
            </a:r>
            <a:br>
              <a:rPr lang="tr-TR" altLang="ja-JP" sz="2400" dirty="0">
                <a:solidFill>
                  <a:srgbClr val="0033CC"/>
                </a:solidFill>
                <a:latin typeface="Arial" pitchFamily="34" charset="0"/>
                <a:ea typeface="Geneva" charset="-128"/>
                <a:cs typeface="Arial" pitchFamily="34" charset="0"/>
              </a:rPr>
            </a:b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Yıl içinde yapılan (Faiz </a:t>
            </a:r>
            <a:r>
              <a:rPr lang="tr-TR" altLang="ja-JP" sz="2400" dirty="0" err="1">
                <a:solidFill>
                  <a:srgbClr val="0033CC"/>
                </a:solidFill>
                <a:latin typeface="Arial" pitchFamily="34" charset="0"/>
                <a:ea typeface="Geneva" charset="-128"/>
                <a:cs typeface="Arial" pitchFamily="34" charset="0"/>
              </a:rPr>
              <a:t>v.b</a:t>
            </a:r>
            <a:r>
              <a:rPr lang="tr-TR" altLang="ja-JP" sz="2400" dirty="0">
                <a:solidFill>
                  <a:srgbClr val="0033CC"/>
                </a:solidFill>
                <a:latin typeface="Arial" pitchFamily="34" charset="0"/>
                <a:ea typeface="Geneva" charset="-128"/>
                <a:cs typeface="Arial" pitchFamily="34" charset="0"/>
              </a:rPr>
              <a:t>.) kayıtların fiş ekinde </a:t>
            </a:r>
            <a:r>
              <a:rPr lang="tr-TR" altLang="ja-JP" sz="2400" dirty="0">
                <a:solidFill>
                  <a:srgbClr val="FF0000"/>
                </a:solidFill>
                <a:latin typeface="Arial" pitchFamily="34" charset="0"/>
                <a:ea typeface="Geneva" charset="-128"/>
                <a:cs typeface="Arial" pitchFamily="34" charset="0"/>
              </a:rPr>
              <a:t>mutlaka</a:t>
            </a:r>
            <a:r>
              <a:rPr lang="tr-TR" altLang="ja-JP" sz="2400" dirty="0">
                <a:solidFill>
                  <a:srgbClr val="0033CC"/>
                </a:solidFill>
                <a:latin typeface="Arial" pitchFamily="34" charset="0"/>
                <a:ea typeface="Geneva" charset="-128"/>
                <a:cs typeface="Arial" pitchFamily="34" charset="0"/>
              </a:rPr>
              <a:t> ilgili </a:t>
            </a:r>
            <a:r>
              <a:rPr lang="tr-TR" altLang="ja-JP" sz="2400" dirty="0">
                <a:solidFill>
                  <a:srgbClr val="FF0000"/>
                </a:solidFill>
                <a:latin typeface="Arial" pitchFamily="34" charset="0"/>
                <a:ea typeface="Geneva" charset="-128"/>
                <a:cs typeface="Arial" pitchFamily="34" charset="0"/>
              </a:rPr>
              <a:t>banka </a:t>
            </a:r>
            <a:r>
              <a:rPr lang="tr-TR" altLang="ja-JP" sz="2400" dirty="0" err="1">
                <a:solidFill>
                  <a:srgbClr val="FF0000"/>
                </a:solidFill>
                <a:latin typeface="Arial" pitchFamily="34" charset="0"/>
                <a:ea typeface="Geneva" charset="-128"/>
                <a:cs typeface="Arial" pitchFamily="34" charset="0"/>
              </a:rPr>
              <a:t>extresi</a:t>
            </a:r>
            <a:r>
              <a:rPr lang="tr-TR" altLang="ja-JP" sz="2400" dirty="0">
                <a:solidFill>
                  <a:srgbClr val="FF0000"/>
                </a:solidFill>
                <a:latin typeface="Arial" pitchFamily="34" charset="0"/>
                <a:ea typeface="Geneva" charset="-128"/>
                <a:cs typeface="Arial" pitchFamily="34" charset="0"/>
              </a:rPr>
              <a:t> </a:t>
            </a:r>
            <a:r>
              <a:rPr lang="tr-TR" altLang="ja-JP" sz="2400" dirty="0">
                <a:solidFill>
                  <a:srgbClr val="0033CC"/>
                </a:solidFill>
                <a:latin typeface="Arial" pitchFamily="34" charset="0"/>
                <a:ea typeface="Geneva" charset="-128"/>
                <a:cs typeface="Arial" pitchFamily="34" charset="0"/>
              </a:rPr>
              <a:t>bulunmalıdır.</a:t>
            </a:r>
            <a:br>
              <a:rPr lang="tr-TR" altLang="ja-JP" sz="2400" dirty="0">
                <a:solidFill>
                  <a:srgbClr val="0033CC"/>
                </a:solidFill>
                <a:latin typeface="Arial" pitchFamily="34" charset="0"/>
                <a:ea typeface="Geneva" charset="-128"/>
                <a:cs typeface="Arial" pitchFamily="34" charset="0"/>
              </a:rPr>
            </a:br>
            <a:br>
              <a:rPr lang="tr-TR" altLang="ja-JP" sz="2200" dirty="0">
                <a:solidFill>
                  <a:srgbClr val="0033CC"/>
                </a:solidFill>
                <a:latin typeface="Arial" pitchFamily="34" charset="0"/>
                <a:ea typeface="Geneva" charset="-128"/>
                <a:cs typeface="Arial" pitchFamily="34" charset="0"/>
              </a:rPr>
            </a:br>
            <a:endParaRPr lang="tr-TR" altLang="tr-TR" sz="2200" dirty="0">
              <a:solidFill>
                <a:srgbClr val="0033CC"/>
              </a:solidFill>
              <a:latin typeface="Arial" pitchFamily="34" charset="0"/>
              <a:ea typeface="Geneva" charset="-128"/>
              <a:cs typeface="Arial" pitchFamily="34" charset="0"/>
            </a:endParaRPr>
          </a:p>
        </p:txBody>
      </p:sp>
      <p:sp>
        <p:nvSpPr>
          <p:cNvPr id="41987" name="2 Metin kutusu"/>
          <p:cNvSpPr txBox="1">
            <a:spLocks noChangeArrowheads="1"/>
          </p:cNvSpPr>
          <p:nvPr/>
        </p:nvSpPr>
        <p:spPr bwMode="auto">
          <a:xfrm>
            <a:off x="710505" y="62068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228418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ctrTitle" idx="4294967295"/>
          </p:nvPr>
        </p:nvSpPr>
        <p:spPr>
          <a:xfrm>
            <a:off x="832048" y="211881"/>
            <a:ext cx="7772400" cy="5737399"/>
          </a:xfrm>
        </p:spPr>
        <p:txBody>
          <a:bodyPr>
            <a:normAutofit/>
          </a:bodyPr>
          <a:lstStyle/>
          <a:p>
            <a:br>
              <a:rPr lang="tr-TR" altLang="tr-TR" sz="1800" b="1" dirty="0">
                <a:solidFill>
                  <a:srgbClr val="0033CC"/>
                </a:solidFill>
                <a:latin typeface="Arial" pitchFamily="34" charset="0"/>
                <a:ea typeface="Geneva" charset="-128"/>
                <a:cs typeface="Arial" pitchFamily="34" charset="0"/>
              </a:rPr>
            </a:br>
            <a:br>
              <a:rPr lang="tr-TR" altLang="tr-TR" sz="1800" b="1" dirty="0">
                <a:solidFill>
                  <a:srgbClr val="0033CC"/>
                </a:solidFill>
                <a:latin typeface="Arial" pitchFamily="34" charset="0"/>
                <a:ea typeface="Geneva" charset="-128"/>
                <a:cs typeface="Arial" pitchFamily="34" charset="0"/>
              </a:rPr>
            </a:br>
            <a:br>
              <a:rPr lang="tr-TR" altLang="tr-TR" sz="1800" b="1" dirty="0">
                <a:solidFill>
                  <a:srgbClr val="0033CC"/>
                </a:solidFill>
                <a:latin typeface="Arial" pitchFamily="34" charset="0"/>
                <a:ea typeface="Geneva" charset="-128"/>
                <a:cs typeface="Arial" pitchFamily="34" charset="0"/>
              </a:rPr>
            </a:br>
            <a:r>
              <a:rPr lang="tr-TR" altLang="tr-TR" sz="2400" b="1" dirty="0">
                <a:solidFill>
                  <a:srgbClr val="0033CC"/>
                </a:solidFill>
                <a:latin typeface="Arial" pitchFamily="34" charset="0"/>
                <a:ea typeface="Geneva" charset="-128"/>
                <a:cs typeface="Arial" pitchFamily="34" charset="0"/>
              </a:rPr>
              <a:t>BANKALAR </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Bankada yer alan  mevduata tahakkuk ettirilen faiz gelirine ilişkin muhasebe kaydı.</a:t>
            </a: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_________________  /  _____________________</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102-Bankalar                                               xxx</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193-Peşin Ödenen Vergi Ve Fonlar              xx</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642-Faiz Gelirleri (Brüt)         xxx</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_________________  /  _____________________</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NOT: Repo İşlemlerinde ise, menkul kıymet alım satımı söz konusu olduğundan gelirleri </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645 Menkul Kıymet Satış Karları </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hesabına gelir yazılacağı tabidir.</a:t>
            </a:r>
            <a:endParaRPr lang="tr-TR" altLang="tr-TR" sz="2400" dirty="0">
              <a:solidFill>
                <a:srgbClr val="0033CC"/>
              </a:solidFill>
              <a:latin typeface="Arial" pitchFamily="34" charset="0"/>
              <a:ea typeface="Geneva" charset="-128"/>
              <a:cs typeface="Arial" pitchFamily="34" charset="0"/>
            </a:endParaRPr>
          </a:p>
        </p:txBody>
      </p:sp>
      <p:sp>
        <p:nvSpPr>
          <p:cNvPr id="43011" name="2 Metin kutusu"/>
          <p:cNvSpPr txBox="1">
            <a:spLocks noChangeArrowheads="1"/>
          </p:cNvSpPr>
          <p:nvPr/>
        </p:nvSpPr>
        <p:spPr bwMode="auto">
          <a:xfrm>
            <a:off x="782513" y="62068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408995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ctrTitle" idx="4294967295"/>
          </p:nvPr>
        </p:nvSpPr>
        <p:spPr>
          <a:xfrm>
            <a:off x="648072" y="476672"/>
            <a:ext cx="8604448" cy="5688632"/>
          </a:xfrm>
        </p:spPr>
        <p:txBody>
          <a:bodyPr>
            <a:normAutofit fontScale="90000"/>
          </a:bodyPr>
          <a:lstStyle/>
          <a:p>
            <a:r>
              <a:rPr lang="tr-TR" altLang="tr-TR" sz="2400" b="1" dirty="0">
                <a:solidFill>
                  <a:srgbClr val="0033CC"/>
                </a:solidFill>
                <a:latin typeface="Arial" pitchFamily="34" charset="0"/>
                <a:ea typeface="Geneva" charset="-128"/>
                <a:cs typeface="Arial" pitchFamily="34" charset="0"/>
              </a:rPr>
              <a:t>ALACAKLAR</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Alıcı hesapların tümü müşterilerle mutabık hale getirilmelidir.</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Özellikle yıl içinde hiç hareket görmeyen </a:t>
            </a:r>
            <a:r>
              <a:rPr lang="tr-TR" altLang="tr-TR" sz="2400" dirty="0">
                <a:solidFill>
                  <a:srgbClr val="FF0000"/>
                </a:solidFill>
                <a:latin typeface="Arial" pitchFamily="34" charset="0"/>
                <a:ea typeface="Geneva" charset="-128"/>
                <a:cs typeface="Arial" pitchFamily="34" charset="0"/>
              </a:rPr>
              <a:t>(Uyuyan hesaplar)</a:t>
            </a:r>
            <a:r>
              <a:rPr lang="tr-TR" altLang="tr-TR" sz="2400" dirty="0">
                <a:solidFill>
                  <a:srgbClr val="0033CC"/>
                </a:solidFill>
                <a:latin typeface="Arial" pitchFamily="34" charset="0"/>
                <a:ea typeface="Geneva" charset="-128"/>
                <a:cs typeface="Arial" pitchFamily="34" charset="0"/>
              </a:rPr>
              <a:t> yani ödenmeyen alacakların tahsilatı için işletme yönetimi uyarılmalı, gerekli yasal </a:t>
            </a:r>
            <a:r>
              <a:rPr lang="tr-TR" altLang="tr-TR" sz="2400" dirty="0" err="1">
                <a:solidFill>
                  <a:srgbClr val="0033CC"/>
                </a:solidFill>
                <a:latin typeface="Arial" pitchFamily="34" charset="0"/>
                <a:ea typeface="Geneva" charset="-128"/>
                <a:cs typeface="Arial" pitchFamily="34" charset="0"/>
              </a:rPr>
              <a:t>v.b</a:t>
            </a:r>
            <a:r>
              <a:rPr lang="tr-TR" altLang="tr-TR" sz="2400" dirty="0">
                <a:solidFill>
                  <a:srgbClr val="0033CC"/>
                </a:solidFill>
                <a:latin typeface="Arial" pitchFamily="34" charset="0"/>
                <a:ea typeface="Geneva" charset="-128"/>
                <a:cs typeface="Arial" pitchFamily="34" charset="0"/>
              </a:rPr>
              <a:t>. Takipleri yapılmalıdır.</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FF0000"/>
                </a:solidFill>
                <a:latin typeface="Arial" pitchFamily="34" charset="0"/>
                <a:ea typeface="Geneva" charset="-128"/>
                <a:cs typeface="Arial" pitchFamily="34" charset="0"/>
              </a:rPr>
              <a:t>Yıl içinde, aynı Firma, hem Alıcı ve aynı zamanda Satıcı olduğunda, Satış faturası 120 no.lu Alıcılar Hesabına, Alış faturası 320 no.lu Satıcılar Hesabına kayıt yapılır, mutabakat anında ve/veya her ay sonunda, küçük bakiyeli hesabın büyük bakiyeli hesaba aktarma işlemi yapılmalıdır.</a:t>
            </a:r>
            <a:br>
              <a:rPr lang="tr-TR" altLang="tr-TR" sz="2400" dirty="0">
                <a:solidFill>
                  <a:srgbClr val="FF0000"/>
                </a:solidFill>
                <a:latin typeface="Arial" pitchFamily="34" charset="0"/>
                <a:ea typeface="Geneva" charset="-128"/>
                <a:cs typeface="Arial" pitchFamily="34" charset="0"/>
              </a:rPr>
            </a:br>
            <a:br>
              <a:rPr lang="tr-TR" altLang="tr-TR" sz="2400" dirty="0">
                <a:solidFill>
                  <a:srgbClr val="FF0000"/>
                </a:solidFill>
                <a:latin typeface="Arial" pitchFamily="34" charset="0"/>
                <a:ea typeface="Geneva" charset="-128"/>
                <a:cs typeface="Arial" pitchFamily="34" charset="0"/>
              </a:rPr>
            </a:br>
            <a:r>
              <a:rPr lang="tr-TR" altLang="tr-TR" sz="2400" dirty="0">
                <a:solidFill>
                  <a:srgbClr val="FF0000"/>
                </a:solidFill>
                <a:latin typeface="Arial" pitchFamily="34" charset="0"/>
                <a:ea typeface="Geneva" charset="-128"/>
                <a:cs typeface="Arial" pitchFamily="34" charset="0"/>
              </a:rPr>
              <a:t>Alıcı ve Satıcı arasında «CARİ HESAP SÖZLEŞMESİ» mutlaka yapılmalıdır.</a:t>
            </a:r>
            <a:br>
              <a:rPr lang="tr-TR" altLang="tr-TR" sz="2400" dirty="0">
                <a:solidFill>
                  <a:srgbClr val="FF0000"/>
                </a:solidFill>
                <a:latin typeface="Arial" pitchFamily="34" charset="0"/>
                <a:ea typeface="Geneva" charset="-128"/>
                <a:cs typeface="Arial" pitchFamily="34" charset="0"/>
              </a:rPr>
            </a:br>
            <a:br>
              <a:rPr lang="tr-TR" altLang="tr-TR" sz="2400" dirty="0">
                <a:solidFill>
                  <a:srgbClr val="FF0000"/>
                </a:solidFill>
                <a:latin typeface="Arial" pitchFamily="34" charset="0"/>
                <a:ea typeface="Geneva" charset="-128"/>
                <a:cs typeface="Arial" pitchFamily="34" charset="0"/>
              </a:rPr>
            </a:br>
            <a:endParaRPr lang="tr-TR" altLang="tr-TR" sz="2400" dirty="0">
              <a:solidFill>
                <a:srgbClr val="FF0000"/>
              </a:solidFill>
              <a:latin typeface="Arial" pitchFamily="34" charset="0"/>
              <a:ea typeface="Geneva" charset="-128"/>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2518342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ctrTitle" idx="4294967295"/>
          </p:nvPr>
        </p:nvSpPr>
        <p:spPr>
          <a:xfrm>
            <a:off x="755576" y="1196752"/>
            <a:ext cx="7772400" cy="4441825"/>
          </a:xfrm>
        </p:spPr>
        <p:txBody>
          <a:bodyPr>
            <a:noAutofit/>
          </a:bodyPr>
          <a:lstStyle/>
          <a:p>
            <a:r>
              <a:rPr lang="tr-TR" altLang="tr-TR" sz="2400" dirty="0">
                <a:solidFill>
                  <a:srgbClr val="0033CC"/>
                </a:solidFill>
                <a:latin typeface="Arial" pitchFamily="34" charset="0"/>
                <a:ea typeface="Geneva" charset="-128"/>
                <a:cs typeface="Arial" pitchFamily="34" charset="0"/>
              </a:rPr>
              <a:t>ALICILAR</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Dövizli alacaklar V.U.K.</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a:t>
            </a:r>
            <a:r>
              <a:rPr lang="tr-TR" altLang="ja-JP" sz="2400" dirty="0" err="1">
                <a:solidFill>
                  <a:srgbClr val="0033CC"/>
                </a:solidFill>
                <a:latin typeface="Arial" pitchFamily="34" charset="0"/>
                <a:ea typeface="Geneva" charset="-128"/>
                <a:cs typeface="Arial" pitchFamily="34" charset="0"/>
              </a:rPr>
              <a:t>nun</a:t>
            </a:r>
            <a:r>
              <a:rPr lang="tr-TR" altLang="ja-JP" sz="2400" dirty="0">
                <a:solidFill>
                  <a:srgbClr val="0033CC"/>
                </a:solidFill>
                <a:latin typeface="Arial" pitchFamily="34" charset="0"/>
                <a:ea typeface="Geneva" charset="-128"/>
                <a:cs typeface="Arial" pitchFamily="34" charset="0"/>
              </a:rPr>
              <a:t> 280. maddesi uyarınca dövizli alacakların mukayyet değerlerine, değerleme günü itibariyle Maliye Bakanlığınca yayımlanan ilgili döviz alış kuru  üzerinden  hesaplanacak   kur  değerlemesi sonucunun eklenmesi  ile tespit edilecektir.</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________________  /  ____________________</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120.Alıcılar                                                    xxx           </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                601.120.20 Kur Farkı  Geliri                      xxx</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Dönem sonu (Dolar) Alacak  değerlemesi.</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________________  /  ____________________</a:t>
            </a:r>
            <a:endParaRPr lang="tr-TR" altLang="tr-TR" sz="2400" dirty="0">
              <a:solidFill>
                <a:srgbClr val="0033CC"/>
              </a:solidFill>
              <a:latin typeface="Arial" pitchFamily="34" charset="0"/>
              <a:ea typeface="Geneva" charset="-128"/>
              <a:cs typeface="Arial" pitchFamily="34" charset="0"/>
            </a:endParaRPr>
          </a:p>
        </p:txBody>
      </p:sp>
      <p:sp>
        <p:nvSpPr>
          <p:cNvPr id="45059" name="2 Metin kutusu"/>
          <p:cNvSpPr txBox="1">
            <a:spLocks noChangeArrowheads="1"/>
          </p:cNvSpPr>
          <p:nvPr/>
        </p:nvSpPr>
        <p:spPr bwMode="auto">
          <a:xfrm>
            <a:off x="755576" y="62068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920621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ctrTitle" idx="4294967295"/>
          </p:nvPr>
        </p:nvSpPr>
        <p:spPr>
          <a:xfrm>
            <a:off x="683568" y="1628800"/>
            <a:ext cx="7772400" cy="4176464"/>
          </a:xfrm>
        </p:spPr>
        <p:txBody>
          <a:bodyPr>
            <a:normAutofit/>
          </a:bodyPr>
          <a:lstStyle/>
          <a:p>
            <a:r>
              <a:rPr lang="tr-TR" altLang="tr-TR" sz="2400" b="1" dirty="0">
                <a:solidFill>
                  <a:srgbClr val="0033CC"/>
                </a:solidFill>
                <a:latin typeface="Arial" pitchFamily="34" charset="0"/>
                <a:ea typeface="Geneva" charset="-128"/>
                <a:cs typeface="Arial" pitchFamily="34" charset="0"/>
              </a:rPr>
              <a:t>ALICILAR </a:t>
            </a:r>
            <a:br>
              <a:rPr lang="tr-TR" altLang="tr-TR" sz="2400" b="1"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İhracatçı firmaların, gerek gelen mal bedellerinin izlenmesi ve gerekse dönem sonu değerleme işlemlerinin sağlıklı izlenebilmesi bakımından, alt hesapların aşağıda belirtildiği gibi </a:t>
            </a:r>
            <a:r>
              <a:rPr lang="tr-TR" altLang="tr-TR" sz="2400" b="1" dirty="0">
                <a:solidFill>
                  <a:srgbClr val="0033CC"/>
                </a:solidFill>
                <a:latin typeface="Arial" pitchFamily="34" charset="0"/>
                <a:ea typeface="Geneva" charset="-128"/>
                <a:cs typeface="Arial" pitchFamily="34" charset="0"/>
              </a:rPr>
              <a:t>(İhracat Faturası bazında alt hesaplar açılmak suretiyle)</a:t>
            </a:r>
            <a:r>
              <a:rPr lang="tr-TR" altLang="tr-TR" sz="2400" dirty="0">
                <a:solidFill>
                  <a:srgbClr val="0033CC"/>
                </a:solidFill>
                <a:latin typeface="Arial" pitchFamily="34" charset="0"/>
                <a:ea typeface="Geneva" charset="-128"/>
                <a:cs typeface="Arial" pitchFamily="34" charset="0"/>
              </a:rPr>
              <a:t> düzenlenmesi önerilmektedir.    </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a:t>
            </a:r>
          </a:p>
        </p:txBody>
      </p:sp>
      <p:sp>
        <p:nvSpPr>
          <p:cNvPr id="46083" name="2 Metin kutusu"/>
          <p:cNvSpPr txBox="1">
            <a:spLocks noChangeArrowheads="1"/>
          </p:cNvSpPr>
          <p:nvPr/>
        </p:nvSpPr>
        <p:spPr bwMode="auto">
          <a:xfrm>
            <a:off x="710505"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84616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txBox="1">
            <a:spLocks/>
          </p:cNvSpPr>
          <p:nvPr/>
        </p:nvSpPr>
        <p:spPr bwMode="auto">
          <a:xfrm>
            <a:off x="428625" y="1268760"/>
            <a:ext cx="822960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pPr marL="1427163" indent="-352425" algn="just">
              <a:buFont typeface="Wingdings" panose="05000000000000000000" pitchFamily="2" charset="2"/>
              <a:buChar char="ü"/>
              <a:defRPr/>
            </a:pPr>
            <a:endParaRPr lang="tr-TR" sz="2000" dirty="0">
              <a:latin typeface="Times New Roman" panose="02020603050405020304" pitchFamily="18" charset="0"/>
              <a:cs typeface="Times New Roman" panose="02020603050405020304" pitchFamily="18" charset="0"/>
            </a:endParaRPr>
          </a:p>
          <a:p>
            <a:pPr marL="1427163" indent="-352425" algn="just">
              <a:buFont typeface="Wingdings" panose="05000000000000000000" pitchFamily="2" charset="2"/>
              <a:buChar char="ü"/>
              <a:defRPr/>
            </a:pPr>
            <a:endParaRPr lang="tr-TR" sz="2000" dirty="0">
              <a:latin typeface="Times New Roman" panose="02020603050405020304" pitchFamily="18" charset="0"/>
              <a:cs typeface="Times New Roman" panose="02020603050405020304" pitchFamily="18" charset="0"/>
            </a:endParaRPr>
          </a:p>
          <a:p>
            <a:pPr marL="1074738" algn="just">
              <a:defRPr/>
            </a:pPr>
            <a:endParaRPr lang="tr-TR" sz="2000" dirty="0">
              <a:latin typeface="Times New Roman" panose="02020603050405020304" pitchFamily="18" charset="0"/>
              <a:cs typeface="Times New Roman" panose="02020603050405020304" pitchFamily="18" charset="0"/>
            </a:endParaRPr>
          </a:p>
          <a:p>
            <a:pPr marL="1074738" algn="just">
              <a:defRPr/>
            </a:pPr>
            <a:r>
              <a:rPr lang="tr-TR" sz="2000" b="1" dirty="0">
                <a:solidFill>
                  <a:srgbClr val="FF0000"/>
                </a:solidFill>
                <a:latin typeface="Verdana" panose="020B0604030504040204" pitchFamily="34" charset="0"/>
                <a:ea typeface="Verdana" panose="020B0604030504040204" pitchFamily="34" charset="0"/>
                <a:cs typeface="Verdana" panose="020B0604030504040204" pitchFamily="34" charset="0"/>
              </a:rPr>
              <a:t>VERGİ DENETİM </a:t>
            </a:r>
            <a:r>
              <a:rPr lang="tr-TR" sz="2000" b="1" dirty="0" err="1">
                <a:solidFill>
                  <a:srgbClr val="FF0000"/>
                </a:solidFill>
                <a:latin typeface="Verdana" panose="020B0604030504040204" pitchFamily="34" charset="0"/>
                <a:ea typeface="Verdana" panose="020B0604030504040204" pitchFamily="34" charset="0"/>
                <a:cs typeface="Verdana" panose="020B0604030504040204" pitchFamily="34" charset="0"/>
              </a:rPr>
              <a:t>KURULU’nun</a:t>
            </a:r>
            <a:r>
              <a:rPr lang="tr-TR" sz="2000" b="1" dirty="0">
                <a:solidFill>
                  <a:srgbClr val="FF0000"/>
                </a:solidFill>
                <a:latin typeface="Verdana" panose="020B0604030504040204" pitchFamily="34" charset="0"/>
                <a:ea typeface="Verdana" panose="020B0604030504040204" pitchFamily="34" charset="0"/>
                <a:cs typeface="Verdana" panose="020B0604030504040204" pitchFamily="34" charset="0"/>
              </a:rPr>
              <a:t> Yapmakta Olduğu Usul Denetimlerinde «ÖNEMLİ KRİTERLER»</a:t>
            </a:r>
          </a:p>
          <a:p>
            <a:pPr marL="1427163" indent="-352425" algn="just">
              <a:buFont typeface="Wingdings" panose="05000000000000000000" pitchFamily="2" charset="2"/>
              <a:buChar char="ü"/>
              <a:defRPr/>
            </a:pPr>
            <a:endParaRPr lang="tr-TR" sz="2000" dirty="0">
              <a:latin typeface="Verdana" panose="020B0604030504040204" pitchFamily="34" charset="0"/>
              <a:ea typeface="Verdana" panose="020B0604030504040204" pitchFamily="34" charset="0"/>
              <a:cs typeface="Verdana" panose="020B0604030504040204" pitchFamily="34" charset="0"/>
            </a:endParaRPr>
          </a:p>
          <a:p>
            <a:pPr marL="1427163" indent="-352425" algn="just">
              <a:buFont typeface="Wingdings" panose="05000000000000000000" pitchFamily="2" charset="2"/>
              <a:buChar char="ü"/>
              <a:defRPr/>
            </a:pPr>
            <a:r>
              <a:rPr lang="tr-TR" sz="2000" dirty="0">
                <a:latin typeface="Verdana" panose="020B0604030504040204" pitchFamily="34" charset="0"/>
                <a:ea typeface="Verdana" panose="020B0604030504040204" pitchFamily="34" charset="0"/>
                <a:cs typeface="Verdana" panose="020B0604030504040204" pitchFamily="34" charset="0"/>
              </a:rPr>
              <a:t>Kasa hesabı bakiyesinin yüksek olması</a:t>
            </a:r>
          </a:p>
          <a:p>
            <a:pPr marL="1427163" indent="-352425" algn="just">
              <a:buFont typeface="Wingdings" panose="05000000000000000000" pitchFamily="2" charset="2"/>
              <a:buChar char="ü"/>
              <a:defRPr/>
            </a:pPr>
            <a:r>
              <a:rPr lang="tr-TR" sz="2000" dirty="0">
                <a:latin typeface="Verdana" panose="020B0604030504040204" pitchFamily="34" charset="0"/>
                <a:ea typeface="Verdana" panose="020B0604030504040204" pitchFamily="34" charset="0"/>
                <a:cs typeface="Verdana" panose="020B0604030504040204" pitchFamily="34" charset="0"/>
              </a:rPr>
              <a:t>Ortaklar cari hesabı bakiyelerinin yüksek olması</a:t>
            </a:r>
          </a:p>
          <a:p>
            <a:pPr marL="1427163" indent="-352425" algn="just">
              <a:buFont typeface="Wingdings" panose="05000000000000000000" pitchFamily="2" charset="2"/>
              <a:buChar char="ü"/>
              <a:defRPr/>
            </a:pPr>
            <a:endParaRPr lang="tr-TR" sz="2000" dirty="0">
              <a:latin typeface="Verdana" panose="020B0604030504040204" pitchFamily="34" charset="0"/>
              <a:ea typeface="Verdana" panose="020B0604030504040204" pitchFamily="34" charset="0"/>
              <a:cs typeface="Verdana" panose="020B0604030504040204" pitchFamily="34" charset="0"/>
            </a:endParaRPr>
          </a:p>
          <a:p>
            <a:pPr marL="1427163" indent="-352425" algn="just">
              <a:buFont typeface="Wingdings" panose="05000000000000000000" pitchFamily="2" charset="2"/>
              <a:buChar char="ü"/>
              <a:defRPr/>
            </a:pPr>
            <a:r>
              <a:rPr lang="tr-TR" sz="2000" dirty="0">
                <a:latin typeface="Verdana" panose="020B0604030504040204" pitchFamily="34" charset="0"/>
                <a:ea typeface="Verdana" panose="020B0604030504040204" pitchFamily="34" charset="0"/>
                <a:cs typeface="Verdana" panose="020B0604030504040204" pitchFamily="34" charset="0"/>
              </a:rPr>
              <a:t>Şişkin bir “kanunen kabul edilmeyen gider” rakamı,</a:t>
            </a:r>
          </a:p>
          <a:p>
            <a:pPr marL="1074738" algn="just">
              <a:defRPr/>
            </a:pPr>
            <a:endParaRPr lang="tr-TR" sz="2000" dirty="0">
              <a:latin typeface="Verdana" panose="020B0604030504040204" pitchFamily="34" charset="0"/>
              <a:ea typeface="Verdana" panose="020B0604030504040204" pitchFamily="34" charset="0"/>
              <a:cs typeface="Verdana" panose="020B0604030504040204" pitchFamily="34" charset="0"/>
            </a:endParaRPr>
          </a:p>
          <a:p>
            <a:pPr marL="1427163" indent="-352425" algn="just">
              <a:buFont typeface="Wingdings" panose="05000000000000000000" pitchFamily="2" charset="2"/>
              <a:buChar char="ü"/>
              <a:defRPr/>
            </a:pPr>
            <a:r>
              <a:rPr lang="tr-TR" sz="2000" dirty="0">
                <a:latin typeface="Verdana" panose="020B0604030504040204" pitchFamily="34" charset="0"/>
                <a:ea typeface="Verdana" panose="020B0604030504040204" pitchFamily="34" charset="0"/>
                <a:cs typeface="Verdana" panose="020B0604030504040204" pitchFamily="34" charset="0"/>
              </a:rPr>
              <a:t>Sürekli ve yüksek miktarlı devreden KDV,</a:t>
            </a:r>
          </a:p>
          <a:p>
            <a:pPr marL="1074738" algn="just">
              <a:defRPr/>
            </a:pPr>
            <a:endParaRPr lang="tr-TR" sz="2000" dirty="0">
              <a:latin typeface="Verdana" panose="020B0604030504040204" pitchFamily="34" charset="0"/>
              <a:ea typeface="Verdana" panose="020B0604030504040204" pitchFamily="34" charset="0"/>
              <a:cs typeface="Verdana" panose="020B0604030504040204" pitchFamily="34" charset="0"/>
            </a:endParaRPr>
          </a:p>
          <a:p>
            <a:pPr marL="1427163" indent="-352425" algn="just">
              <a:buFont typeface="Wingdings" panose="05000000000000000000" pitchFamily="2" charset="2"/>
              <a:buChar char="ü"/>
              <a:defRPr/>
            </a:pPr>
            <a:r>
              <a:rPr lang="tr-TR" sz="2000" dirty="0">
                <a:latin typeface="Verdana" panose="020B0604030504040204" pitchFamily="34" charset="0"/>
                <a:ea typeface="Verdana" panose="020B0604030504040204" pitchFamily="34" charset="0"/>
                <a:cs typeface="Verdana" panose="020B0604030504040204" pitchFamily="34" charset="0"/>
              </a:rPr>
              <a:t>Sürekli zarar beyan ediliyor olması,</a:t>
            </a:r>
          </a:p>
          <a:p>
            <a:pPr marL="1427163" indent="-352425" algn="just">
              <a:buFont typeface="Wingdings" panose="05000000000000000000" pitchFamily="2" charset="2"/>
              <a:buChar char="ü"/>
              <a:defRPr/>
            </a:pPr>
            <a:r>
              <a:rPr lang="tr-TR" sz="2000" dirty="0">
                <a:latin typeface="Verdana" panose="020B0604030504040204" pitchFamily="34" charset="0"/>
                <a:ea typeface="Verdana" panose="020B0604030504040204" pitchFamily="34" charset="0"/>
                <a:cs typeface="Verdana" panose="020B0604030504040204" pitchFamily="34" charset="0"/>
              </a:rPr>
              <a:t>Büyük mükellef olma (Sürekli inceleme geliyor),</a:t>
            </a:r>
          </a:p>
          <a:p>
            <a:pPr marL="1427163" indent="-352425" algn="just">
              <a:buFont typeface="Wingdings" panose="05000000000000000000" pitchFamily="2" charset="2"/>
              <a:buChar char="ü"/>
              <a:defRPr/>
            </a:pPr>
            <a:endParaRPr lang="tr-TR" sz="2000" dirty="0">
              <a:latin typeface="Verdana" panose="020B0604030504040204" pitchFamily="34" charset="0"/>
              <a:ea typeface="Verdana" panose="020B0604030504040204" pitchFamily="34" charset="0"/>
              <a:cs typeface="Verdana" panose="020B0604030504040204" pitchFamily="34" charset="0"/>
            </a:endParaRPr>
          </a:p>
          <a:p>
            <a:pPr marL="1427163" indent="-352425">
              <a:buFont typeface="Wingdings" panose="05000000000000000000" pitchFamily="2" charset="2"/>
              <a:buChar char="ü"/>
              <a:defRPr/>
            </a:pPr>
            <a:r>
              <a:rPr lang="tr-TR" sz="2000" dirty="0">
                <a:latin typeface="Verdana" panose="020B0604030504040204" pitchFamily="34" charset="0"/>
                <a:ea typeface="Verdana" panose="020B0604030504040204" pitchFamily="34" charset="0"/>
                <a:cs typeface="Verdana" panose="020B0604030504040204" pitchFamily="34" charset="0"/>
              </a:rPr>
              <a:t>Kârlılık oranının </a:t>
            </a:r>
            <a:r>
              <a:rPr lang="tr-TR" sz="2000" dirty="0" err="1">
                <a:latin typeface="Verdana" panose="020B0604030504040204" pitchFamily="34" charset="0"/>
                <a:ea typeface="Verdana" panose="020B0604030504040204" pitchFamily="34" charset="0"/>
                <a:cs typeface="Verdana" panose="020B0604030504040204" pitchFamily="34" charset="0"/>
              </a:rPr>
              <a:t>sektörel</a:t>
            </a:r>
            <a:r>
              <a:rPr lang="tr-TR" sz="2000" dirty="0">
                <a:latin typeface="Verdana" panose="020B0604030504040204" pitchFamily="34" charset="0"/>
                <a:ea typeface="Verdana" panose="020B0604030504040204" pitchFamily="34" charset="0"/>
                <a:cs typeface="Verdana" panose="020B0604030504040204" pitchFamily="34" charset="0"/>
              </a:rPr>
              <a:t> ortalamaya göre sapma göstermesi</a:t>
            </a:r>
          </a:p>
          <a:p>
            <a:pPr marL="1427163" indent="-352425">
              <a:buFont typeface="Wingdings" panose="05000000000000000000" pitchFamily="2" charset="2"/>
              <a:buChar char="ü"/>
              <a:defRPr/>
            </a:pPr>
            <a:r>
              <a:rPr lang="tr-TR" sz="2000" dirty="0">
                <a:latin typeface="Verdana" panose="020B0604030504040204" pitchFamily="34" charset="0"/>
                <a:ea typeface="Verdana" panose="020B0604030504040204" pitchFamily="34" charset="0"/>
                <a:cs typeface="Verdana" panose="020B0604030504040204" pitchFamily="34" charset="0"/>
              </a:rPr>
              <a:t>İstisnalar.</a:t>
            </a:r>
          </a:p>
          <a:p>
            <a:pPr marL="1427163" indent="-352425" algn="just">
              <a:buFont typeface="Wingdings" panose="05000000000000000000" pitchFamily="2" charset="2"/>
              <a:buChar char="ü"/>
              <a:defRPr/>
            </a:pPr>
            <a:endParaRPr lang="tr-TR" sz="2000" dirty="0">
              <a:latin typeface="Times New Roman" panose="02020603050405020304" pitchFamily="18" charset="0"/>
              <a:cs typeface="Times New Roman" panose="02020603050405020304" pitchFamily="18" charset="0"/>
            </a:endParaRPr>
          </a:p>
          <a:p>
            <a:pPr>
              <a:defRPr/>
            </a:pPr>
            <a:endParaRPr lang="tr-TR" sz="2000" dirty="0"/>
          </a:p>
          <a:p>
            <a:pPr algn="ctr"/>
            <a:endParaRPr lang="tr-TR" altLang="tr-TR" sz="2000" dirty="0">
              <a:solidFill>
                <a:srgbClr val="0033CC"/>
              </a:solidFill>
            </a:endParaRPr>
          </a:p>
          <a:p>
            <a:endParaRPr lang="tr-TR" altLang="tr-TR" sz="2000" dirty="0">
              <a:solidFill>
                <a:srgbClr val="0033CC"/>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959215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ctrTitle" idx="4294967295"/>
          </p:nvPr>
        </p:nvSpPr>
        <p:spPr>
          <a:xfrm>
            <a:off x="679450" y="1340768"/>
            <a:ext cx="8501062" cy="4536504"/>
          </a:xfrm>
        </p:spPr>
        <p:txBody>
          <a:bodyPr>
            <a:normAutofit/>
          </a:bodyPr>
          <a:lstStyle/>
          <a:p>
            <a:r>
              <a:rPr lang="tr-TR" altLang="tr-TR" sz="2200" b="1" dirty="0">
                <a:solidFill>
                  <a:srgbClr val="0033CC"/>
                </a:solidFill>
                <a:latin typeface="Arial" pitchFamily="34" charset="0"/>
                <a:ea typeface="Geneva" charset="-128"/>
                <a:cs typeface="Arial" pitchFamily="34" charset="0"/>
              </a:rPr>
              <a:t>ALICILAR </a:t>
            </a:r>
            <a:br>
              <a:rPr lang="tr-TR" altLang="tr-TR" sz="2200" b="1" dirty="0">
                <a:solidFill>
                  <a:srgbClr val="0033CC"/>
                </a:solidFill>
                <a:latin typeface="Arial" pitchFamily="34" charset="0"/>
                <a:ea typeface="Geneva" charset="-128"/>
                <a:cs typeface="Arial" pitchFamily="34" charset="0"/>
              </a:rPr>
            </a:br>
            <a:br>
              <a:rPr lang="tr-TR" altLang="tr-TR" sz="2200" b="1" dirty="0">
                <a:solidFill>
                  <a:srgbClr val="0033CC"/>
                </a:solidFill>
                <a:latin typeface="Arial" pitchFamily="34" charset="0"/>
                <a:ea typeface="Geneva" charset="-128"/>
                <a:cs typeface="Arial" pitchFamily="34" charset="0"/>
              </a:rPr>
            </a:br>
            <a:r>
              <a:rPr lang="tr-TR" altLang="tr-TR" sz="2200" b="1" dirty="0">
                <a:solidFill>
                  <a:srgbClr val="FF0000"/>
                </a:solidFill>
                <a:latin typeface="Arial" pitchFamily="34" charset="0"/>
                <a:ea typeface="Geneva" charset="-128"/>
                <a:cs typeface="Arial" pitchFamily="34" charset="0"/>
              </a:rPr>
              <a:t>Ö  N  E  R  İ  L  E  N        Ö  R  N  E  K  T  İ  R :</a:t>
            </a:r>
            <a:br>
              <a:rPr lang="tr-TR" altLang="tr-TR" sz="2200" b="1" dirty="0">
                <a:solidFill>
                  <a:srgbClr val="FF0000"/>
                </a:solidFill>
                <a:latin typeface="Arial" pitchFamily="34" charset="0"/>
                <a:ea typeface="Geneva" charset="-128"/>
                <a:cs typeface="Arial" pitchFamily="34" charset="0"/>
              </a:rPr>
            </a:br>
            <a:br>
              <a:rPr lang="tr-TR" altLang="tr-TR" sz="2200" b="1"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Dönem sonunda, işletmenin yabancı para cinsinden olan varlıklarının ve borçlarının tutarı, dönem sonunda ilan edilen kurlarla değerlenmiş tutarlarını doğrulamalıdır.</a:t>
            </a:r>
            <a:br>
              <a:rPr lang="tr-TR" altLang="tr-TR" sz="2200" dirty="0">
                <a:solidFill>
                  <a:srgbClr val="0033CC"/>
                </a:solidFill>
                <a:latin typeface="Arial" pitchFamily="34" charset="0"/>
                <a:ea typeface="Geneva" charset="-128"/>
                <a:cs typeface="Arial" pitchFamily="34" charset="0"/>
              </a:rPr>
            </a:br>
            <a:br>
              <a:rPr lang="tr-TR" altLang="tr-TR" sz="2200" b="1"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120.10      	Yurtiçi Alıcılar</a:t>
            </a: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120.20      	Yurtdışı Alıcılar</a:t>
            </a: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120.20.01  	.......GMBH</a:t>
            </a: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120.20.01.999   </a:t>
            </a:r>
            <a:r>
              <a:rPr lang="tr-TR" altLang="tr-TR" sz="2200" dirty="0" err="1">
                <a:solidFill>
                  <a:srgbClr val="0033CC"/>
                </a:solidFill>
                <a:latin typeface="Arial" pitchFamily="34" charset="0"/>
                <a:ea typeface="Geneva" charset="-128"/>
                <a:cs typeface="Arial" pitchFamily="34" charset="0"/>
              </a:rPr>
              <a:t>Ft</a:t>
            </a:r>
            <a:r>
              <a:rPr lang="tr-TR" altLang="tr-TR" sz="2200" dirty="0">
                <a:solidFill>
                  <a:srgbClr val="0033CC"/>
                </a:solidFill>
                <a:latin typeface="Arial" pitchFamily="34" charset="0"/>
                <a:ea typeface="Geneva" charset="-128"/>
                <a:cs typeface="Arial" pitchFamily="34" charset="0"/>
              </a:rPr>
              <a:t>. 999, 10.000,-$x2,815,GB:106745-16.12.15</a:t>
            </a:r>
          </a:p>
        </p:txBody>
      </p:sp>
      <p:sp>
        <p:nvSpPr>
          <p:cNvPr id="47107" name="2 Metin kutusu"/>
          <p:cNvSpPr txBox="1">
            <a:spLocks noChangeArrowheads="1"/>
          </p:cNvSpPr>
          <p:nvPr/>
        </p:nvSpPr>
        <p:spPr bwMode="auto">
          <a:xfrm>
            <a:off x="710505" y="692696"/>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177927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ctrTitle" idx="4294967295"/>
          </p:nvPr>
        </p:nvSpPr>
        <p:spPr>
          <a:xfrm>
            <a:off x="760040" y="1412776"/>
            <a:ext cx="7772400" cy="4370388"/>
          </a:xfrm>
        </p:spPr>
        <p:txBody>
          <a:bodyPr>
            <a:noAutofit/>
          </a:bodyPr>
          <a:lstStyle/>
          <a:p>
            <a:r>
              <a:rPr lang="tr-TR" altLang="tr-TR" sz="2400" b="1" dirty="0">
                <a:solidFill>
                  <a:srgbClr val="0033CC"/>
                </a:solidFill>
                <a:latin typeface="Arial" pitchFamily="34" charset="0"/>
                <a:ea typeface="Geneva" charset="-128"/>
                <a:cs typeface="Arial" pitchFamily="34" charset="0"/>
              </a:rPr>
              <a:t>ALICILAR </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b="1" dirty="0">
                <a:solidFill>
                  <a:srgbClr val="0033CC"/>
                </a:solidFill>
                <a:latin typeface="Arial" pitchFamily="34" charset="0"/>
                <a:ea typeface="Geneva" charset="-128"/>
                <a:cs typeface="Arial" pitchFamily="34" charset="0"/>
              </a:rPr>
              <a:t>( İHRACAT BEDELLERİ SERBEST TASARRUF EDİLEBİLECEK)</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Tarihi :  </a:t>
            </a:r>
            <a:r>
              <a:rPr lang="tr-TR" altLang="tr-TR" sz="2400" b="1" dirty="0">
                <a:solidFill>
                  <a:srgbClr val="0033CC"/>
                </a:solidFill>
                <a:latin typeface="Arial" pitchFamily="34" charset="0"/>
                <a:ea typeface="Geneva" charset="-128"/>
                <a:cs typeface="Arial" pitchFamily="34" charset="0"/>
              </a:rPr>
              <a:t>09.02.2008</a:t>
            </a:r>
            <a:r>
              <a:rPr lang="tr-TR" altLang="tr-TR" sz="2400" dirty="0">
                <a:solidFill>
                  <a:srgbClr val="0033CC"/>
                </a:solidFill>
                <a:latin typeface="Arial" pitchFamily="34" charset="0"/>
                <a:ea typeface="Geneva" charset="-128"/>
                <a:cs typeface="Arial" pitchFamily="34" charset="0"/>
              </a:rPr>
              <a:t>	</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Türk Parasının Kıymetini Koruma Hakkında 32 Sayılı Kararda Değişiklik Yapılmasına Dair </a:t>
            </a:r>
            <a:r>
              <a:rPr lang="tr-TR" altLang="tr-TR" sz="2400" b="1" dirty="0">
                <a:solidFill>
                  <a:srgbClr val="0033CC"/>
                </a:solidFill>
                <a:latin typeface="Arial" pitchFamily="34" charset="0"/>
                <a:ea typeface="Geneva" charset="-128"/>
                <a:cs typeface="Arial" pitchFamily="34" charset="0"/>
              </a:rPr>
              <a:t>2008/13186</a:t>
            </a:r>
            <a:r>
              <a:rPr lang="tr-TR" altLang="tr-TR" sz="2400" dirty="0">
                <a:solidFill>
                  <a:srgbClr val="0033CC"/>
                </a:solidFill>
                <a:latin typeface="Arial" pitchFamily="34" charset="0"/>
                <a:ea typeface="Geneva" charset="-128"/>
                <a:cs typeface="Arial" pitchFamily="34" charset="0"/>
              </a:rPr>
              <a:t> sayılı BKK ile yapılan Değişiklikle, İhracat bedellerinin tasarrufu serbest bırakıldı.</a:t>
            </a:r>
          </a:p>
        </p:txBody>
      </p:sp>
      <p:sp>
        <p:nvSpPr>
          <p:cNvPr id="48131" name="2 Metin kutusu"/>
          <p:cNvSpPr txBox="1">
            <a:spLocks noChangeArrowheads="1"/>
          </p:cNvSpPr>
          <p:nvPr/>
        </p:nvSpPr>
        <p:spPr bwMode="auto">
          <a:xfrm>
            <a:off x="710505" y="692696"/>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a:effectLst>
                  <a:outerShdw blurRad="38100" dist="38100" dir="2700000" algn="tl">
                    <a:srgbClr val="000000">
                      <a:alpha val="43137"/>
                    </a:srgbClr>
                  </a:outerShdw>
                </a:effectLst>
              </a:rPr>
              <a:t>3– DÖNEMSONU İŞLEMLERİ VE MUHASEBELEŞTİRİLMESİ : </a:t>
            </a:r>
            <a:endParaRPr lang="tr-TR" altLang="tr-TR" sz="2400" b="1">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886222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ctrTitle" idx="4294967295"/>
          </p:nvPr>
        </p:nvSpPr>
        <p:spPr>
          <a:xfrm>
            <a:off x="646881" y="1268760"/>
            <a:ext cx="8029575" cy="4824536"/>
          </a:xfrm>
        </p:spPr>
        <p:txBody>
          <a:bodyPr/>
          <a:lstStyle/>
          <a:p>
            <a:r>
              <a:rPr lang="tr-TR" altLang="tr-TR" sz="2000" b="1" dirty="0">
                <a:solidFill>
                  <a:srgbClr val="0033CC"/>
                </a:solidFill>
                <a:latin typeface="Arial" pitchFamily="34" charset="0"/>
                <a:ea typeface="Geneva" charset="-128"/>
                <a:cs typeface="Arial" pitchFamily="34" charset="0"/>
              </a:rPr>
              <a:t>ŞÜPHELİ ALACAKLAR ve KARŞILIK UYGULAMASI :  (128-129 )</a:t>
            </a:r>
            <a:br>
              <a:rPr lang="tr-TR" altLang="tr-TR" sz="2000" b="1" dirty="0">
                <a:solidFill>
                  <a:srgbClr val="0033CC"/>
                </a:solidFill>
                <a:latin typeface="Arial" pitchFamily="34" charset="0"/>
                <a:ea typeface="Geneva" charset="-128"/>
                <a:cs typeface="Arial" pitchFamily="34" charset="0"/>
              </a:rPr>
            </a:br>
            <a:r>
              <a:rPr lang="tr-TR" altLang="tr-TR" sz="2000" b="1" dirty="0">
                <a:solidFill>
                  <a:srgbClr val="FF0000"/>
                </a:solidFill>
                <a:latin typeface="Arial" pitchFamily="34" charset="0"/>
                <a:ea typeface="Geneva" charset="-128"/>
                <a:cs typeface="Arial" pitchFamily="34" charset="0"/>
              </a:rPr>
              <a:t>Not: </a:t>
            </a:r>
            <a:r>
              <a:rPr lang="tr-TR" altLang="tr-TR" sz="2000" dirty="0" err="1">
                <a:solidFill>
                  <a:srgbClr val="FF0000"/>
                </a:solidFill>
                <a:latin typeface="Arial" pitchFamily="34" charset="0"/>
                <a:ea typeface="Geneva" charset="-128"/>
                <a:cs typeface="Arial" pitchFamily="34" charset="0"/>
              </a:rPr>
              <a:t>Alacaklar’a</a:t>
            </a:r>
            <a:r>
              <a:rPr lang="tr-TR" altLang="tr-TR" sz="2000" dirty="0">
                <a:solidFill>
                  <a:srgbClr val="FF0000"/>
                </a:solidFill>
                <a:latin typeface="Arial" pitchFamily="34" charset="0"/>
                <a:ea typeface="Geneva" charset="-128"/>
                <a:cs typeface="Arial" pitchFamily="34" charset="0"/>
              </a:rPr>
              <a:t> Şüpheli hale geldiği dönemde karşılık ayrılır.</a:t>
            </a:r>
            <a:br>
              <a:rPr lang="tr-TR" altLang="tr-TR" sz="2000" b="1" dirty="0">
                <a:solidFill>
                  <a:srgbClr val="0033CC"/>
                </a:solidFill>
                <a:latin typeface="Arial" pitchFamily="34" charset="0"/>
                <a:ea typeface="Geneva" charset="-128"/>
                <a:cs typeface="Arial" pitchFamily="34" charset="0"/>
              </a:rPr>
            </a:br>
            <a:r>
              <a:rPr lang="tr-TR" altLang="tr-TR" sz="2000" b="1" dirty="0">
                <a:solidFill>
                  <a:srgbClr val="0033CC"/>
                </a:solidFill>
                <a:latin typeface="Arial" pitchFamily="34" charset="0"/>
                <a:ea typeface="Geneva" charset="-128"/>
                <a:cs typeface="Arial" pitchFamily="34" charset="0"/>
              </a:rPr>
              <a:t>DEĞERSİZ ALACAKLAR :</a:t>
            </a:r>
            <a:br>
              <a:rPr lang="tr-TR" altLang="tr-TR" sz="2000" b="1" dirty="0">
                <a:solidFill>
                  <a:srgbClr val="0033CC"/>
                </a:solidFill>
                <a:latin typeface="Arial" pitchFamily="34" charset="0"/>
                <a:ea typeface="Geneva" charset="-128"/>
                <a:cs typeface="Arial" pitchFamily="34" charset="0"/>
              </a:rPr>
            </a:br>
            <a:br>
              <a:rPr lang="tr-TR" altLang="tr-TR" sz="2000" b="1" dirty="0">
                <a:solidFill>
                  <a:srgbClr val="0033CC"/>
                </a:solidFill>
                <a:latin typeface="Arial" pitchFamily="34" charset="0"/>
                <a:ea typeface="Geneva" charset="-128"/>
                <a:cs typeface="Arial" pitchFamily="34" charset="0"/>
              </a:rPr>
            </a:br>
            <a:r>
              <a:rPr lang="tr-TR" altLang="tr-TR" sz="2000" b="1" dirty="0">
                <a:solidFill>
                  <a:srgbClr val="0033CC"/>
                </a:solidFill>
                <a:latin typeface="Arial" pitchFamily="34" charset="0"/>
                <a:ea typeface="Geneva" charset="-128"/>
                <a:cs typeface="Arial" pitchFamily="34" charset="0"/>
              </a:rPr>
              <a:t>VAZGEÇİLEN ALACAKLAR :</a:t>
            </a:r>
            <a:br>
              <a:rPr lang="tr-TR" altLang="tr-TR" sz="2000" dirty="0">
                <a:solidFill>
                  <a:srgbClr val="0033CC"/>
                </a:solidFill>
                <a:latin typeface="Arial" pitchFamily="34" charset="0"/>
                <a:ea typeface="Geneva" charset="-128"/>
                <a:cs typeface="Arial" pitchFamily="34" charset="0"/>
              </a:rPr>
            </a:br>
            <a:br>
              <a:rPr lang="tr-TR" altLang="tr-TR" sz="2000" dirty="0">
                <a:solidFill>
                  <a:srgbClr val="0033CC"/>
                </a:solidFill>
                <a:latin typeface="Arial" pitchFamily="34" charset="0"/>
                <a:ea typeface="Geneva" charset="-128"/>
                <a:cs typeface="Arial" pitchFamily="34" charset="0"/>
              </a:rPr>
            </a:br>
            <a:r>
              <a:rPr lang="tr-TR" altLang="tr-TR" sz="2000" dirty="0">
                <a:solidFill>
                  <a:srgbClr val="0033CC"/>
                </a:solidFill>
                <a:latin typeface="Arial" pitchFamily="34" charset="0"/>
                <a:ea typeface="Geneva" charset="-128"/>
                <a:cs typeface="Arial" pitchFamily="34" charset="0"/>
              </a:rPr>
              <a:t>     </a:t>
            </a:r>
            <a:br>
              <a:rPr lang="tr-TR" altLang="tr-TR" sz="2000" dirty="0">
                <a:solidFill>
                  <a:srgbClr val="0033CC"/>
                </a:solidFill>
                <a:latin typeface="Arial" pitchFamily="34" charset="0"/>
                <a:ea typeface="Geneva" charset="-128"/>
                <a:cs typeface="Arial" pitchFamily="34" charset="0"/>
              </a:rPr>
            </a:br>
            <a:r>
              <a:rPr lang="tr-TR" altLang="tr-TR" sz="2000" dirty="0">
                <a:solidFill>
                  <a:srgbClr val="0033CC"/>
                </a:solidFill>
                <a:latin typeface="Arial" pitchFamily="34" charset="0"/>
                <a:ea typeface="Geneva" charset="-128"/>
                <a:cs typeface="Arial" pitchFamily="34" charset="0"/>
              </a:rPr>
              <a:t> </a:t>
            </a:r>
            <a:r>
              <a:rPr lang="tr-TR" altLang="tr-TR" sz="2400" dirty="0">
                <a:solidFill>
                  <a:srgbClr val="0033CC"/>
                </a:solidFill>
                <a:latin typeface="Arial" pitchFamily="34" charset="0"/>
                <a:ea typeface="Geneva" charset="-128"/>
                <a:cs typeface="Arial" pitchFamily="34" charset="0"/>
              </a:rPr>
              <a:t>VUK</a:t>
            </a:r>
            <a:r>
              <a:rPr lang="ja-JP" altLang="tr-TR" sz="2400" dirty="0">
                <a:solidFill>
                  <a:srgbClr val="0033CC"/>
                </a:solidFill>
                <a:latin typeface="Arial" pitchFamily="34" charset="0"/>
                <a:ea typeface="Geneva" charset="-128"/>
                <a:cs typeface="Arial" pitchFamily="34" charset="0"/>
              </a:rPr>
              <a:t>’</a:t>
            </a:r>
            <a:r>
              <a:rPr lang="tr-TR" altLang="ja-JP" sz="2400" dirty="0" err="1">
                <a:solidFill>
                  <a:srgbClr val="0033CC"/>
                </a:solidFill>
                <a:latin typeface="Arial" pitchFamily="34" charset="0"/>
                <a:ea typeface="Geneva" charset="-128"/>
                <a:cs typeface="Arial" pitchFamily="34" charset="0"/>
              </a:rPr>
              <a:t>nun</a:t>
            </a:r>
            <a:r>
              <a:rPr lang="tr-TR" altLang="ja-JP" sz="2400" dirty="0">
                <a:solidFill>
                  <a:srgbClr val="0033CC"/>
                </a:solidFill>
                <a:latin typeface="Arial" pitchFamily="34" charset="0"/>
                <a:ea typeface="Geneva" charset="-128"/>
                <a:cs typeface="Arial" pitchFamily="34" charset="0"/>
              </a:rPr>
              <a:t> 324. maddesi  vazgeçilen alacağı düzenlemiştir. Esasen vazgeçilen alacak konusunu, değersiz alacak konusuyla birlikte değerlendirmek gerekir.</a:t>
            </a:r>
            <a:br>
              <a:rPr lang="tr-TR" altLang="ja-JP" sz="2400" dirty="0">
                <a:solidFill>
                  <a:srgbClr val="0033CC"/>
                </a:solidFill>
                <a:latin typeface="Arial" pitchFamily="34" charset="0"/>
                <a:ea typeface="Geneva" charset="-128"/>
                <a:cs typeface="Arial" pitchFamily="34" charset="0"/>
              </a:rPr>
            </a:b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Çünkü Konkordato ve sulh yoluyla vazgeçilen alacağın borçlu ve alacaklı yönünden iki ayrı fonksiyonu vardır.</a:t>
            </a:r>
            <a:endParaRPr lang="tr-TR" altLang="tr-TR" sz="2400" dirty="0">
              <a:solidFill>
                <a:srgbClr val="0033CC"/>
              </a:solidFill>
              <a:latin typeface="Arial" pitchFamily="34" charset="0"/>
              <a:ea typeface="Geneva" charset="-128"/>
              <a:cs typeface="Arial" pitchFamily="34" charset="0"/>
            </a:endParaRPr>
          </a:p>
        </p:txBody>
      </p:sp>
      <p:sp>
        <p:nvSpPr>
          <p:cNvPr id="49155" name="2 Metin kutusu"/>
          <p:cNvSpPr txBox="1">
            <a:spLocks noChangeArrowheads="1"/>
          </p:cNvSpPr>
          <p:nvPr/>
        </p:nvSpPr>
        <p:spPr bwMode="auto">
          <a:xfrm>
            <a:off x="782513" y="724694"/>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893492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ctrTitle" idx="4294967295"/>
          </p:nvPr>
        </p:nvSpPr>
        <p:spPr>
          <a:xfrm>
            <a:off x="688032" y="948730"/>
            <a:ext cx="8060432" cy="5144566"/>
          </a:xfrm>
        </p:spPr>
        <p:txBody>
          <a:bodyPr>
            <a:noAutofit/>
          </a:bodyPr>
          <a:lstStyle/>
          <a:p>
            <a:r>
              <a:rPr lang="tr-TR" altLang="tr-TR" sz="2200" b="1" dirty="0">
                <a:solidFill>
                  <a:srgbClr val="0033CC"/>
                </a:solidFill>
                <a:latin typeface="Arial" pitchFamily="34" charset="0"/>
                <a:ea typeface="Geneva" charset="-128"/>
                <a:cs typeface="Arial" pitchFamily="34" charset="0"/>
              </a:rPr>
              <a:t>STOKLAR   :  (15  Grup – 150,151,152,153,157…Hesaplar)</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 Komisyonculara veya başka firmalara satılmak üzere gönderilen konsinye mallar var ise bunlar ile,</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 Satın alınmış ve kayıtlara geçirilmiş olduğu halde henüz işletmeye gelmemiş yoldaki mallar envanter listelerine </a:t>
            </a:r>
            <a:r>
              <a:rPr lang="tr-TR" altLang="tr-TR" sz="2200" b="1" dirty="0">
                <a:solidFill>
                  <a:srgbClr val="0033CC"/>
                </a:solidFill>
                <a:latin typeface="Arial" pitchFamily="34" charset="0"/>
                <a:ea typeface="Geneva" charset="-128"/>
                <a:cs typeface="Arial" pitchFamily="34" charset="0"/>
              </a:rPr>
              <a:t>dahil edilmelidir.</a:t>
            </a:r>
            <a:br>
              <a:rPr lang="tr-TR" altLang="tr-TR" sz="2200" b="1"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 Satılmış ve muhasebeleştirilmiş ancak henüz müşteriye yollanmamış mallar ile,</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 Emanet olarak işletmeye bırakılmış mallar var ise, bunlar envanter listelerine </a:t>
            </a:r>
            <a:r>
              <a:rPr lang="tr-TR" altLang="tr-TR" sz="2200" b="1" dirty="0">
                <a:solidFill>
                  <a:srgbClr val="0033CC"/>
                </a:solidFill>
                <a:latin typeface="Arial" pitchFamily="34" charset="0"/>
                <a:ea typeface="Geneva" charset="-128"/>
                <a:cs typeface="Arial" pitchFamily="34" charset="0"/>
              </a:rPr>
              <a:t>dahil edilmemelidir</a:t>
            </a:r>
            <a:r>
              <a:rPr lang="tr-TR" altLang="tr-TR" sz="2200" dirty="0">
                <a:solidFill>
                  <a:srgbClr val="0033CC"/>
                </a:solidFill>
                <a:latin typeface="Arial" pitchFamily="34" charset="0"/>
                <a:ea typeface="Geneva" charset="-128"/>
                <a:cs typeface="Arial" pitchFamily="34" charset="0"/>
              </a:rPr>
              <a:t>.</a:t>
            </a:r>
          </a:p>
        </p:txBody>
      </p:sp>
      <p:sp>
        <p:nvSpPr>
          <p:cNvPr id="50179" name="2 Metin kutusu"/>
          <p:cNvSpPr txBox="1">
            <a:spLocks noChangeArrowheads="1"/>
          </p:cNvSpPr>
          <p:nvPr/>
        </p:nvSpPr>
        <p:spPr bwMode="auto">
          <a:xfrm>
            <a:off x="710505"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25323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ctrTitle" idx="4294967295"/>
          </p:nvPr>
        </p:nvSpPr>
        <p:spPr>
          <a:xfrm>
            <a:off x="752599" y="980727"/>
            <a:ext cx="8139881" cy="5327411"/>
          </a:xfrm>
        </p:spPr>
        <p:txBody>
          <a:bodyPr>
            <a:noAutofit/>
          </a:bodyPr>
          <a:lstStyle/>
          <a:p>
            <a:r>
              <a:rPr lang="tr-TR" altLang="tr-TR" sz="2200" b="1" dirty="0">
                <a:solidFill>
                  <a:srgbClr val="0033CC"/>
                </a:solidFill>
                <a:latin typeface="Arial" pitchFamily="34" charset="0"/>
                <a:ea typeface="Geneva" charset="-128"/>
                <a:cs typeface="Arial" pitchFamily="34" charset="0"/>
              </a:rPr>
              <a:t>STOKLAR </a:t>
            </a:r>
            <a:br>
              <a:rPr lang="tr-TR" altLang="tr-TR" sz="2200" b="1"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Stok sayımlarında stoklarda bulunan her türlü hammadde, yarı mamul, mamul ve yardımcı malzemeler ile ticari mallar ayrı ayrı envanter işlemine tabi tutulmalıdır. </a:t>
            </a:r>
            <a:br>
              <a:rPr lang="tr-TR" altLang="tr-TR" sz="2200" dirty="0">
                <a:solidFill>
                  <a:srgbClr val="0033CC"/>
                </a:solidFill>
                <a:latin typeface="Arial" pitchFamily="34" charset="0"/>
                <a:ea typeface="Geneva" charset="-128"/>
                <a:cs typeface="Arial" pitchFamily="34" charset="0"/>
              </a:rPr>
            </a:br>
            <a:br>
              <a:rPr lang="tr-TR" altLang="tr-TR" sz="2000" dirty="0">
                <a:solidFill>
                  <a:srgbClr val="0033CC"/>
                </a:solidFill>
                <a:latin typeface="Arial" pitchFamily="34" charset="0"/>
                <a:ea typeface="Geneva" charset="-128"/>
                <a:cs typeface="Arial" pitchFamily="34" charset="0"/>
              </a:rPr>
            </a:br>
            <a:r>
              <a:rPr lang="tr-TR" altLang="tr-TR" sz="2000" u="sng" dirty="0">
                <a:solidFill>
                  <a:srgbClr val="0033CC"/>
                </a:solidFill>
                <a:latin typeface="Arial" pitchFamily="34" charset="0"/>
                <a:ea typeface="Geneva" charset="-128"/>
                <a:cs typeface="Arial" pitchFamily="34" charset="0"/>
              </a:rPr>
              <a:t>Gerek Geçici Vergi ve Gerekse Yıl Sonu </a:t>
            </a:r>
            <a:r>
              <a:rPr lang="tr-TR" altLang="tr-TR" sz="2000" dirty="0">
                <a:solidFill>
                  <a:srgbClr val="0033CC"/>
                </a:solidFill>
                <a:latin typeface="Arial" pitchFamily="34" charset="0"/>
                <a:ea typeface="Geneva" charset="-128"/>
                <a:cs typeface="Arial" pitchFamily="34" charset="0"/>
              </a:rPr>
              <a:t>Envanter işlemlerinde;</a:t>
            </a:r>
            <a:br>
              <a:rPr lang="tr-TR" altLang="tr-TR" sz="2000" dirty="0">
                <a:solidFill>
                  <a:srgbClr val="0033CC"/>
                </a:solidFill>
                <a:latin typeface="Arial" pitchFamily="34" charset="0"/>
                <a:ea typeface="Geneva" charset="-128"/>
                <a:cs typeface="Arial" pitchFamily="34" charset="0"/>
              </a:rPr>
            </a:br>
            <a:br>
              <a:rPr lang="tr-TR" altLang="tr-TR" sz="20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a:t>
            </a:r>
            <a:r>
              <a:rPr lang="tr-TR" altLang="tr-TR" sz="2200" b="1" dirty="0">
                <a:solidFill>
                  <a:srgbClr val="0033CC"/>
                </a:solidFill>
                <a:latin typeface="Arial" pitchFamily="34" charset="0"/>
                <a:ea typeface="Geneva" charset="-128"/>
                <a:cs typeface="Arial" pitchFamily="34" charset="0"/>
              </a:rPr>
              <a:t>Dönem başı Stok + Dönem İçi Net Alışlar = Dönem İçi Net Satışlar + Dönem Sonu Stok» </a:t>
            </a:r>
            <a:r>
              <a:rPr lang="tr-TR" altLang="tr-TR" sz="2200" dirty="0">
                <a:solidFill>
                  <a:srgbClr val="FF0000"/>
                </a:solidFill>
                <a:latin typeface="Arial" pitchFamily="34" charset="0"/>
                <a:ea typeface="Geneva" charset="-128"/>
                <a:cs typeface="Arial" pitchFamily="34" charset="0"/>
              </a:rPr>
              <a:t>eşitliği mutlaka sağlanmalıdır.</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dirty="0">
                <a:solidFill>
                  <a:srgbClr val="002060"/>
                </a:solidFill>
                <a:latin typeface="Arial" pitchFamily="34" charset="0"/>
                <a:ea typeface="Geneva" charset="-128"/>
                <a:cs typeface="Arial" pitchFamily="34" charset="0"/>
              </a:rPr>
              <a:t>Her Geçici Vergi Dönemine ait «</a:t>
            </a:r>
            <a:r>
              <a:rPr lang="tr-TR" altLang="tr-TR" sz="2200" dirty="0">
                <a:solidFill>
                  <a:srgbClr val="FF0000"/>
                </a:solidFill>
                <a:highlight>
                  <a:srgbClr val="FFFF00"/>
                </a:highlight>
                <a:latin typeface="Arial" pitchFamily="34" charset="0"/>
                <a:ea typeface="Geneva" charset="-128"/>
                <a:cs typeface="Arial" pitchFamily="34" charset="0"/>
              </a:rPr>
              <a:t>MİKTAR DENGESİ TABLOSU</a:t>
            </a:r>
            <a:r>
              <a:rPr lang="tr-TR" altLang="tr-TR" sz="2200" dirty="0">
                <a:solidFill>
                  <a:srgbClr val="002060"/>
                </a:solidFill>
                <a:latin typeface="Arial" pitchFamily="34" charset="0"/>
                <a:ea typeface="Geneva" charset="-128"/>
                <a:cs typeface="Arial" pitchFamily="34" charset="0"/>
              </a:rPr>
              <a:t>» hazır bulundurulmalıdır. </a:t>
            </a:r>
            <a:r>
              <a:rPr lang="tr-TR" altLang="tr-TR" sz="2200" dirty="0">
                <a:solidFill>
                  <a:srgbClr val="FF0000"/>
                </a:solidFill>
                <a:latin typeface="Arial" pitchFamily="34" charset="0"/>
                <a:ea typeface="Geneva" charset="-128"/>
                <a:cs typeface="Arial" pitchFamily="34" charset="0"/>
              </a:rPr>
              <a:t>Vergi Müfettişi belirli bir formatta talep etmektedir.</a:t>
            </a:r>
            <a:br>
              <a:rPr lang="tr-TR" altLang="tr-TR" sz="2200" dirty="0">
                <a:solidFill>
                  <a:srgbClr val="0033CC"/>
                </a:solidFill>
                <a:latin typeface="Arial" pitchFamily="34" charset="0"/>
                <a:ea typeface="Geneva" charset="-128"/>
                <a:cs typeface="Arial" pitchFamily="34" charset="0"/>
              </a:rPr>
            </a:br>
            <a:br>
              <a:rPr lang="tr-TR" altLang="tr-TR" sz="1800" dirty="0">
                <a:solidFill>
                  <a:srgbClr val="0033CC"/>
                </a:solidFill>
                <a:latin typeface="Arial" pitchFamily="34" charset="0"/>
                <a:ea typeface="Geneva" charset="-128"/>
                <a:cs typeface="Arial" pitchFamily="34" charset="0"/>
              </a:rPr>
            </a:br>
            <a:r>
              <a:rPr lang="tr-TR" altLang="tr-TR" sz="1800" dirty="0">
                <a:solidFill>
                  <a:srgbClr val="FF0000"/>
                </a:solidFill>
                <a:latin typeface="Arial" pitchFamily="34" charset="0"/>
                <a:ea typeface="Geneva" charset="-128"/>
                <a:cs typeface="Arial" pitchFamily="34" charset="0"/>
              </a:rPr>
              <a:t>Üretim işletmelerinde Stok hesaplarının «MİKTAR DENGESİ TAKİBİNE YÖNELİK» işleyişi (EXCEL TABLO).</a:t>
            </a:r>
            <a:br>
              <a:rPr lang="tr-TR" altLang="tr-TR" sz="1800" dirty="0">
                <a:solidFill>
                  <a:srgbClr val="0033CC"/>
                </a:solidFill>
                <a:latin typeface="Arial" pitchFamily="34" charset="0"/>
                <a:ea typeface="Geneva" charset="-128"/>
                <a:cs typeface="Arial" pitchFamily="34" charset="0"/>
              </a:rPr>
            </a:br>
            <a:endParaRPr lang="tr-TR" altLang="tr-TR" sz="1800" dirty="0">
              <a:solidFill>
                <a:srgbClr val="0033CC"/>
              </a:solidFill>
              <a:latin typeface="Arial" pitchFamily="34" charset="0"/>
              <a:ea typeface="Geneva" charset="-128"/>
              <a:cs typeface="Arial" pitchFamily="34" charset="0"/>
            </a:endParaRPr>
          </a:p>
        </p:txBody>
      </p:sp>
      <p:sp>
        <p:nvSpPr>
          <p:cNvPr id="51203" name="2 Metin kutusu"/>
          <p:cNvSpPr txBox="1">
            <a:spLocks noChangeArrowheads="1"/>
          </p:cNvSpPr>
          <p:nvPr/>
        </p:nvSpPr>
        <p:spPr bwMode="auto">
          <a:xfrm>
            <a:off x="710505" y="58067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183524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ctrTitle" idx="4294967295"/>
          </p:nvPr>
        </p:nvSpPr>
        <p:spPr>
          <a:xfrm>
            <a:off x="792088" y="-891480"/>
            <a:ext cx="7596336" cy="6912768"/>
          </a:xfrm>
        </p:spPr>
        <p:txBody>
          <a:bodyPr>
            <a:normAutofit/>
          </a:bodyPr>
          <a:lstStyle/>
          <a:p>
            <a:r>
              <a:rPr lang="tr-TR" altLang="tr-TR" sz="2400" b="1" dirty="0">
                <a:solidFill>
                  <a:srgbClr val="0033CC"/>
                </a:solidFill>
                <a:latin typeface="Arial" pitchFamily="34" charset="0"/>
                <a:ea typeface="Geneva" charset="-128"/>
                <a:cs typeface="Arial" pitchFamily="34" charset="0"/>
              </a:rPr>
              <a:t>DURAN VARLIKLAR</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Değerleme günü, stoklarda olduğu gibi «</a:t>
            </a:r>
            <a:r>
              <a:rPr lang="tr-TR" altLang="tr-TR" sz="2400" b="1" dirty="0">
                <a:solidFill>
                  <a:srgbClr val="0033CC"/>
                </a:solidFill>
                <a:latin typeface="Arial" pitchFamily="34" charset="0"/>
                <a:ea typeface="Geneva" charset="-128"/>
                <a:cs typeface="Arial" pitchFamily="34" charset="0"/>
              </a:rPr>
              <a:t>DURAN VARLIKLAR» </a:t>
            </a:r>
            <a:r>
              <a:rPr lang="tr-TR" altLang="tr-TR" sz="2400" dirty="0" err="1">
                <a:solidFill>
                  <a:srgbClr val="0033CC"/>
                </a:solidFill>
                <a:latin typeface="Arial" pitchFamily="34" charset="0"/>
                <a:ea typeface="Geneva" charset="-128"/>
                <a:cs typeface="Arial" pitchFamily="34" charset="0"/>
              </a:rPr>
              <a:t>ın</a:t>
            </a:r>
            <a:r>
              <a:rPr lang="tr-TR" altLang="tr-TR" sz="2400" dirty="0">
                <a:solidFill>
                  <a:srgbClr val="0033CC"/>
                </a:solidFill>
                <a:latin typeface="Arial" pitchFamily="34" charset="0"/>
                <a:ea typeface="Geneva" charset="-128"/>
                <a:cs typeface="Arial" pitchFamily="34" charset="0"/>
              </a:rPr>
              <a:t> da </a:t>
            </a:r>
            <a:r>
              <a:rPr lang="tr-TR" altLang="tr-TR" sz="2400" dirty="0">
                <a:solidFill>
                  <a:srgbClr val="FF0000"/>
                </a:solidFill>
                <a:latin typeface="Arial" pitchFamily="34" charset="0"/>
                <a:ea typeface="Geneva" charset="-128"/>
                <a:cs typeface="Arial" pitchFamily="34" charset="0"/>
              </a:rPr>
              <a:t>fiili sayımının</a:t>
            </a:r>
            <a:r>
              <a:rPr lang="tr-TR" altLang="tr-TR" sz="2400" dirty="0">
                <a:solidFill>
                  <a:srgbClr val="0033CC"/>
                </a:solidFill>
                <a:latin typeface="Arial" pitchFamily="34" charset="0"/>
                <a:ea typeface="Geneva" charset="-128"/>
                <a:cs typeface="Arial" pitchFamily="34" charset="0"/>
              </a:rPr>
              <a:t> yapılması gerekir. </a:t>
            </a:r>
            <a:r>
              <a:rPr lang="tr-TR" altLang="tr-TR" sz="2400" dirty="0">
                <a:solidFill>
                  <a:srgbClr val="FF0000"/>
                </a:solidFill>
                <a:latin typeface="Arial" pitchFamily="34" charset="0"/>
                <a:ea typeface="Geneva" charset="-128"/>
                <a:cs typeface="Arial" pitchFamily="34" charset="0"/>
              </a:rPr>
              <a:t>Demirbaş defterinin Bilanço ile eşitliği</a:t>
            </a:r>
            <a:r>
              <a:rPr lang="tr-TR" altLang="tr-TR" sz="2400" dirty="0">
                <a:solidFill>
                  <a:srgbClr val="0033CC"/>
                </a:solidFill>
                <a:latin typeface="Arial" pitchFamily="34" charset="0"/>
                <a:ea typeface="Geneva" charset="-128"/>
                <a:cs typeface="Arial" pitchFamily="34" charset="0"/>
              </a:rPr>
              <a:t> mutlaka sağlanmalıdır.</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İktisadi kıymetlerin iktisabında kullanılan kredilerle ilgili faiz ve kur farklarının maliyete intikali konusunda  163 no.lu VUK Genel Tebliği ile 187 no.lu GVK Genel Tebliğlerinde açıklama yapılmıştır</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endParaRPr lang="tr-TR" altLang="tr-TR" sz="2400" dirty="0">
              <a:solidFill>
                <a:srgbClr val="0033CC"/>
              </a:solidFill>
              <a:latin typeface="Arial" pitchFamily="34" charset="0"/>
              <a:ea typeface="Geneva" charset="-128"/>
              <a:cs typeface="Arial" pitchFamily="34" charset="0"/>
            </a:endParaRPr>
          </a:p>
        </p:txBody>
      </p:sp>
      <p:sp>
        <p:nvSpPr>
          <p:cNvPr id="52227" name="2 Metin kutusu"/>
          <p:cNvSpPr txBox="1">
            <a:spLocks noChangeArrowheads="1"/>
          </p:cNvSpPr>
          <p:nvPr/>
        </p:nvSpPr>
        <p:spPr bwMode="auto">
          <a:xfrm>
            <a:off x="782513"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113180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ctrTitle" idx="4294967295"/>
          </p:nvPr>
        </p:nvSpPr>
        <p:spPr>
          <a:xfrm>
            <a:off x="755576" y="1268760"/>
            <a:ext cx="7772400" cy="4370388"/>
          </a:xfrm>
        </p:spPr>
        <p:txBody>
          <a:bodyPr>
            <a:noAutofit/>
          </a:bodyPr>
          <a:lstStyle/>
          <a:p>
            <a:r>
              <a:rPr lang="tr-TR" altLang="tr-TR" sz="2400" b="1" dirty="0">
                <a:solidFill>
                  <a:srgbClr val="0033CC"/>
                </a:solidFill>
                <a:latin typeface="Arial" pitchFamily="34" charset="0"/>
                <a:ea typeface="Geneva" charset="-128"/>
                <a:cs typeface="Arial" pitchFamily="34" charset="0"/>
              </a:rPr>
              <a:t>DURAN VARLIKLAR</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İthalat yapan firmaların, gerek gelen mal bedellerinin izlenmesi ve gerekse dönem sonu değerleme işlemlerinin sağlıklı izlenebilmesi bakımından, alt hesapların </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da Yurtdışı alıcılar bölümünde belirtildiği gibi (İthalat Partisi bazında alt hesaplar açılmak suretiyle) düzenlenmesi önerilmektedir. </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____________  /  ________________________</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253.20  İthal ....Makinası (Kur Farkı)      xxx</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                320.20.10.01 ...</a:t>
            </a:r>
            <a:r>
              <a:rPr lang="tr-TR" altLang="ja-JP" sz="2400" dirty="0" err="1">
                <a:solidFill>
                  <a:srgbClr val="0033CC"/>
                </a:solidFill>
                <a:latin typeface="Arial" pitchFamily="34" charset="0"/>
                <a:ea typeface="Geneva" charset="-128"/>
                <a:cs typeface="Arial" pitchFamily="34" charset="0"/>
              </a:rPr>
              <a:t>Firm</a:t>
            </a:r>
            <a:r>
              <a:rPr lang="tr-TR" altLang="ja-JP" sz="2400" dirty="0">
                <a:solidFill>
                  <a:srgbClr val="0033CC"/>
                </a:solidFill>
                <a:latin typeface="Arial" pitchFamily="34" charset="0"/>
                <a:ea typeface="Geneva" charset="-128"/>
                <a:cs typeface="Arial" pitchFamily="34" charset="0"/>
              </a:rPr>
              <a:t>. Kur Değ.             xxx</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Dönem sonu (Dolar) Alacak  değerlemesi.</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______________  /  _________________________       </a:t>
            </a:r>
            <a:endParaRPr lang="tr-TR" altLang="tr-TR" sz="2400" dirty="0">
              <a:solidFill>
                <a:srgbClr val="0033CC"/>
              </a:solidFill>
              <a:latin typeface="Arial" pitchFamily="34" charset="0"/>
              <a:ea typeface="Geneva" charset="-128"/>
              <a:cs typeface="Arial" pitchFamily="34" charset="0"/>
            </a:endParaRPr>
          </a:p>
        </p:txBody>
      </p:sp>
      <p:sp>
        <p:nvSpPr>
          <p:cNvPr id="53251" name="2 Metin kutusu"/>
          <p:cNvSpPr txBox="1">
            <a:spLocks noChangeArrowheads="1"/>
          </p:cNvSpPr>
          <p:nvPr/>
        </p:nvSpPr>
        <p:spPr bwMode="auto">
          <a:xfrm>
            <a:off x="710505"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54645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ctrTitle" idx="4294967295"/>
          </p:nvPr>
        </p:nvSpPr>
        <p:spPr>
          <a:xfrm>
            <a:off x="688032" y="-171400"/>
            <a:ext cx="7772400" cy="5904656"/>
          </a:xfrm>
        </p:spPr>
        <p:txBody>
          <a:bodyPr>
            <a:normAutofit/>
          </a:bodyPr>
          <a:lstStyle/>
          <a:p>
            <a:r>
              <a:rPr lang="tr-TR" altLang="tr-TR" sz="2800" b="1" dirty="0">
                <a:solidFill>
                  <a:srgbClr val="0033CC"/>
                </a:solidFill>
                <a:latin typeface="Arial" pitchFamily="34" charset="0"/>
                <a:ea typeface="Geneva" charset="-128"/>
                <a:cs typeface="Arial" pitchFamily="34" charset="0"/>
              </a:rPr>
              <a:t>DURAN VARLIKLAR </a:t>
            </a:r>
            <a:br>
              <a:rPr lang="tr-TR" altLang="tr-TR" sz="2800" b="1" dirty="0">
                <a:solidFill>
                  <a:srgbClr val="0033CC"/>
                </a:solidFill>
                <a:latin typeface="Arial" pitchFamily="34" charset="0"/>
                <a:ea typeface="Geneva" charset="-128"/>
                <a:cs typeface="Arial" pitchFamily="34" charset="0"/>
              </a:rPr>
            </a:br>
            <a:br>
              <a:rPr lang="tr-TR" altLang="tr-TR" sz="2800" b="1" dirty="0">
                <a:solidFill>
                  <a:srgbClr val="0033CC"/>
                </a:solidFill>
                <a:latin typeface="Arial" pitchFamily="34" charset="0"/>
                <a:ea typeface="Geneva" charset="-128"/>
                <a:cs typeface="Arial" pitchFamily="34" charset="0"/>
              </a:rPr>
            </a:br>
            <a:r>
              <a:rPr lang="tr-TR" altLang="tr-TR" sz="2800" b="1" dirty="0">
                <a:solidFill>
                  <a:srgbClr val="0033CC"/>
                </a:solidFill>
                <a:latin typeface="Arial" pitchFamily="34" charset="0"/>
                <a:ea typeface="Geneva" charset="-128"/>
                <a:cs typeface="Arial" pitchFamily="34" charset="0"/>
              </a:rPr>
              <a:t>Önemli Not: </a:t>
            </a:r>
            <a:r>
              <a:rPr lang="tr-TR" altLang="tr-TR" sz="2800" dirty="0">
                <a:solidFill>
                  <a:srgbClr val="0033CC"/>
                </a:solidFill>
                <a:latin typeface="Arial" pitchFamily="34" charset="0"/>
                <a:ea typeface="Geneva" charset="-128"/>
                <a:cs typeface="Arial" pitchFamily="34" charset="0"/>
              </a:rPr>
              <a:t>Dönem İçinde gerek ithalat ve gerekse yurt içinden temin edilen Amortismana tabi İktisadi Kıymetler (ATİK) için (Takvim Yılı) dönem sonuna kadar ödenen ve tahakkuk eden kur farkı ve faiz giderlerinin ATİK maliyetine eklenmesi zorunludur.(GVK 163 Seri no.lu Genel Tebliği)</a:t>
            </a:r>
            <a:br>
              <a:rPr lang="tr-TR" altLang="tr-TR" sz="2800" dirty="0">
                <a:solidFill>
                  <a:srgbClr val="0033CC"/>
                </a:solidFill>
                <a:latin typeface="Arial" pitchFamily="34" charset="0"/>
                <a:ea typeface="Geneva" charset="-128"/>
                <a:cs typeface="Arial" pitchFamily="34" charset="0"/>
              </a:rPr>
            </a:br>
            <a:r>
              <a:rPr lang="tr-TR" altLang="tr-TR" sz="2800" dirty="0">
                <a:solidFill>
                  <a:srgbClr val="0033CC"/>
                </a:solidFill>
                <a:latin typeface="Arial" pitchFamily="34" charset="0"/>
                <a:ea typeface="Geneva" charset="-128"/>
                <a:cs typeface="Arial" pitchFamily="34" charset="0"/>
              </a:rPr>
              <a:t>      </a:t>
            </a:r>
          </a:p>
        </p:txBody>
      </p:sp>
      <p:sp>
        <p:nvSpPr>
          <p:cNvPr id="54275" name="2 Metin kutusu"/>
          <p:cNvSpPr txBox="1">
            <a:spLocks noChangeArrowheads="1"/>
          </p:cNvSpPr>
          <p:nvPr/>
        </p:nvSpPr>
        <p:spPr bwMode="auto">
          <a:xfrm>
            <a:off x="710505" y="652686"/>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218888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txBox="1">
            <a:spLocks/>
          </p:cNvSpPr>
          <p:nvPr/>
        </p:nvSpPr>
        <p:spPr bwMode="auto">
          <a:xfrm>
            <a:off x="685800" y="1020738"/>
            <a:ext cx="7772400" cy="507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400" b="1" dirty="0">
                <a:solidFill>
                  <a:srgbClr val="0033CC"/>
                </a:solidFill>
              </a:rPr>
              <a:t>DURAN VARLIKLAR </a:t>
            </a:r>
            <a:br>
              <a:rPr lang="tr-TR" altLang="tr-TR" sz="2400" b="1" dirty="0">
                <a:solidFill>
                  <a:srgbClr val="0033CC"/>
                </a:solidFill>
              </a:rPr>
            </a:br>
            <a:br>
              <a:rPr lang="tr-TR" altLang="tr-TR" sz="2400" b="1" dirty="0">
                <a:solidFill>
                  <a:srgbClr val="0033CC"/>
                </a:solidFill>
              </a:rPr>
            </a:br>
            <a:r>
              <a:rPr lang="tr-TR" altLang="tr-TR" sz="2400" dirty="0">
                <a:solidFill>
                  <a:srgbClr val="0033CC"/>
                </a:solidFill>
              </a:rPr>
              <a:t>İşletme aktifine kayıtlı iktisadi kıymetlerin  fonksiyonunu artırıcı harcamalar ile  ömrünü uzatıcı harcamalar  gider yazılmayıp  ilgili kıymetin  aktif değerine eklenmelidir. </a:t>
            </a:r>
          </a:p>
          <a:p>
            <a:endParaRPr lang="tr-TR" altLang="tr-TR" sz="2400" dirty="0">
              <a:solidFill>
                <a:srgbClr val="0033CC"/>
              </a:solidFill>
            </a:endParaRPr>
          </a:p>
          <a:p>
            <a:r>
              <a:rPr lang="tr-TR" altLang="tr-TR" sz="2400" dirty="0">
                <a:solidFill>
                  <a:srgbClr val="0033CC"/>
                </a:solidFill>
              </a:rPr>
              <a:t>Burada dikkat edilmesi gereken husus, fonksiyon artırıcı harcamaların iktisadi kıymetin kalan itfa süresi içinde ; ömür  uzatıcı  harcamaların ise genel  amortisman süresinde   amortismana tabi  tutulacağıdır. </a:t>
            </a:r>
          </a:p>
          <a:p>
            <a:endParaRPr lang="tr-TR" altLang="tr-TR" sz="2400" dirty="0">
              <a:solidFill>
                <a:srgbClr val="0033CC"/>
              </a:solidFill>
            </a:endParaRPr>
          </a:p>
          <a:p>
            <a:r>
              <a:rPr lang="tr-TR" altLang="tr-TR" sz="2400" dirty="0">
                <a:solidFill>
                  <a:srgbClr val="0033CC"/>
                </a:solidFill>
              </a:rPr>
              <a:t>Önemli Not: </a:t>
            </a:r>
            <a:r>
              <a:rPr lang="tr-TR" altLang="tr-TR" sz="2400" dirty="0">
                <a:solidFill>
                  <a:srgbClr val="FF0000"/>
                </a:solidFill>
              </a:rPr>
              <a:t>Enerji tasarrufuna yönelik harcamaların </a:t>
            </a:r>
            <a:r>
              <a:rPr lang="tr-TR" altLang="tr-TR" sz="2400" dirty="0">
                <a:solidFill>
                  <a:srgbClr val="0033CC"/>
                </a:solidFill>
              </a:rPr>
              <a:t>(Mantolama, giydirme </a:t>
            </a:r>
            <a:r>
              <a:rPr lang="tr-TR" altLang="tr-TR" sz="2400" dirty="0" err="1">
                <a:solidFill>
                  <a:srgbClr val="0033CC"/>
                </a:solidFill>
              </a:rPr>
              <a:t>v.b</a:t>
            </a:r>
            <a:r>
              <a:rPr lang="tr-TR" altLang="tr-TR" sz="2400" dirty="0">
                <a:solidFill>
                  <a:srgbClr val="0033CC"/>
                </a:solidFill>
              </a:rPr>
              <a:t>.) tamamı bir defada </a:t>
            </a:r>
            <a:r>
              <a:rPr lang="tr-TR" altLang="tr-TR" sz="2400" dirty="0" err="1">
                <a:solidFill>
                  <a:srgbClr val="0033CC"/>
                </a:solidFill>
              </a:rPr>
              <a:t>giderleştirile</a:t>
            </a:r>
            <a:r>
              <a:rPr lang="tr-TR" altLang="tr-TR" sz="2400" dirty="0">
                <a:solidFill>
                  <a:srgbClr val="0033CC"/>
                </a:solidFill>
              </a:rPr>
              <a:t> bilir. (GVK Md.40/7)</a:t>
            </a:r>
          </a:p>
        </p:txBody>
      </p:sp>
      <p:sp>
        <p:nvSpPr>
          <p:cNvPr id="55299" name="2 Metin kutusu"/>
          <p:cNvSpPr txBox="1">
            <a:spLocks noChangeArrowheads="1"/>
          </p:cNvSpPr>
          <p:nvPr/>
        </p:nvSpPr>
        <p:spPr bwMode="auto">
          <a:xfrm>
            <a:off x="683568" y="62068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930844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ctrTitle" idx="4294967295"/>
          </p:nvPr>
        </p:nvSpPr>
        <p:spPr>
          <a:xfrm>
            <a:off x="688032" y="1052736"/>
            <a:ext cx="7772400" cy="4896544"/>
          </a:xfrm>
        </p:spPr>
        <p:txBody>
          <a:bodyPr>
            <a:normAutofit/>
          </a:bodyPr>
          <a:lstStyle/>
          <a:p>
            <a:r>
              <a:rPr lang="tr-TR" altLang="tr-TR" sz="2400" b="1" dirty="0">
                <a:solidFill>
                  <a:srgbClr val="0033CC"/>
                </a:solidFill>
                <a:latin typeface="Arial" pitchFamily="34" charset="0"/>
                <a:ea typeface="Geneva" charset="-128"/>
                <a:cs typeface="Arial" pitchFamily="34" charset="0"/>
              </a:rPr>
              <a:t>AMORTİSMANLAR :</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30.12.2003 tarih ve 25332 sayılı resmi gazetede yayımlanarak yürürlüğe giren </a:t>
            </a:r>
            <a:r>
              <a:rPr lang="tr-TR" altLang="tr-TR" sz="2400" b="1" dirty="0">
                <a:solidFill>
                  <a:srgbClr val="0033CC"/>
                </a:solidFill>
                <a:latin typeface="Arial" pitchFamily="34" charset="0"/>
                <a:ea typeface="Geneva" charset="-128"/>
                <a:cs typeface="Arial" pitchFamily="34" charset="0"/>
              </a:rPr>
              <a:t>5024 sayılı kanunla </a:t>
            </a:r>
            <a:r>
              <a:rPr lang="tr-TR" altLang="tr-TR" sz="2400" dirty="0">
                <a:solidFill>
                  <a:srgbClr val="0033CC"/>
                </a:solidFill>
                <a:latin typeface="Arial" pitchFamily="34" charset="0"/>
                <a:ea typeface="Geneva" charset="-128"/>
                <a:cs typeface="Arial" pitchFamily="34" charset="0"/>
              </a:rPr>
              <a:t>amortisman uygulamasına ilişkin esaslı değişiklikler yapılmıştır. </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Amortismana tabi iktisadi kıymetin iktisadi ve teknik mahiyetine bağlı olmaksızın genel olarak %20 oranında uygulanan normal amortisman uygulamasına son verilerek iktisadi kıymetlerin her birinin faydalı ömürleri dikkate alınmak suretiyle amortisman oranının belirleneceği hüküm altına alınmıştır. </a:t>
            </a:r>
          </a:p>
        </p:txBody>
      </p:sp>
      <p:sp>
        <p:nvSpPr>
          <p:cNvPr id="56323" name="2 Metin kutusu"/>
          <p:cNvSpPr txBox="1">
            <a:spLocks noChangeArrowheads="1"/>
          </p:cNvSpPr>
          <p:nvPr/>
        </p:nvSpPr>
        <p:spPr bwMode="auto">
          <a:xfrm>
            <a:off x="683568"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253007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txBox="1">
            <a:spLocks/>
          </p:cNvSpPr>
          <p:nvPr/>
        </p:nvSpPr>
        <p:spPr bwMode="auto">
          <a:xfrm>
            <a:off x="428625" y="2060575"/>
            <a:ext cx="82296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endParaRPr lang="en-US" altLang="tr-TR" sz="2800">
              <a:solidFill>
                <a:schemeClr val="tx2"/>
              </a:solidFill>
            </a:endParaRPr>
          </a:p>
        </p:txBody>
      </p:sp>
      <p:sp>
        <p:nvSpPr>
          <p:cNvPr id="11268" name="1 Başlık"/>
          <p:cNvSpPr txBox="1">
            <a:spLocks/>
          </p:cNvSpPr>
          <p:nvPr/>
        </p:nvSpPr>
        <p:spPr bwMode="auto">
          <a:xfrm>
            <a:off x="581025" y="1340768"/>
            <a:ext cx="82296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pPr algn="ctr"/>
            <a:r>
              <a:rPr lang="tr-TR" altLang="tr-TR" sz="2000" b="1" u="sng" dirty="0">
                <a:solidFill>
                  <a:schemeClr val="tx2"/>
                </a:solidFill>
              </a:rPr>
              <a:t>YÖNETİM FAALİYET RAPORU YAYINLANMASI SON GÜNÜ Şubat.2016 ayı sonu </a:t>
            </a:r>
            <a:r>
              <a:rPr lang="ja-JP" altLang="tr-TR" sz="2000" b="1" u="sng" dirty="0">
                <a:solidFill>
                  <a:schemeClr val="tx2"/>
                </a:solidFill>
              </a:rPr>
              <a:t>‘</a:t>
            </a:r>
            <a:r>
              <a:rPr lang="tr-TR" altLang="ja-JP" sz="2000" b="1" u="sng" dirty="0">
                <a:solidFill>
                  <a:schemeClr val="tx2"/>
                </a:solidFill>
              </a:rPr>
              <a:t>dur.</a:t>
            </a:r>
          </a:p>
          <a:p>
            <a:pPr algn="ctr"/>
            <a:endParaRPr lang="tr-TR" altLang="tr-TR" sz="2000" b="1" u="sng" dirty="0">
              <a:solidFill>
                <a:schemeClr val="tx2"/>
              </a:solidFill>
            </a:endParaRPr>
          </a:p>
          <a:p>
            <a:pPr algn="ctr"/>
            <a:r>
              <a:rPr lang="tr-TR" altLang="tr-TR" sz="2000" dirty="0">
                <a:solidFill>
                  <a:srgbClr val="0033CC"/>
                </a:solidFill>
              </a:rPr>
              <a:t>Rapordaki Finansal Bilgiler Tam ve Doğru olmak zorundadır.</a:t>
            </a:r>
          </a:p>
          <a:p>
            <a:pPr algn="ctr"/>
            <a:endParaRPr lang="tr-TR" altLang="tr-TR" sz="1800" b="1" dirty="0">
              <a:solidFill>
                <a:srgbClr val="0033CC"/>
              </a:solidFill>
            </a:endParaRPr>
          </a:p>
          <a:p>
            <a:pPr algn="ctr"/>
            <a:endParaRPr lang="tr-TR" altLang="tr-TR" sz="1800" b="1" dirty="0">
              <a:solidFill>
                <a:srgbClr val="0033CC"/>
              </a:solidFill>
            </a:endParaRPr>
          </a:p>
          <a:p>
            <a:pPr algn="ctr"/>
            <a:r>
              <a:rPr lang="tr-TR" altLang="tr-TR" sz="1600" b="1" dirty="0">
                <a:solidFill>
                  <a:srgbClr val="0033CC"/>
                </a:solidFill>
              </a:rPr>
              <a:t>Gümrük ve Ticaret Bakanlığından:</a:t>
            </a:r>
            <a:endParaRPr lang="tr-TR" altLang="tr-TR" sz="1600" dirty="0">
              <a:solidFill>
                <a:srgbClr val="0033CC"/>
              </a:solidFill>
            </a:endParaRPr>
          </a:p>
          <a:p>
            <a:pPr algn="ctr"/>
            <a:r>
              <a:rPr lang="tr-TR" altLang="tr-TR" sz="1600" b="1" dirty="0">
                <a:solidFill>
                  <a:srgbClr val="0033CC"/>
                </a:solidFill>
              </a:rPr>
              <a:t>Resmi Gazete Tarih ve No: 28 Ağustos 2012 – 28395</a:t>
            </a:r>
            <a:endParaRPr lang="tr-TR" altLang="tr-TR" sz="1600" dirty="0">
              <a:solidFill>
                <a:srgbClr val="0033CC"/>
              </a:solidFill>
            </a:endParaRPr>
          </a:p>
          <a:p>
            <a:pPr algn="ctr"/>
            <a:r>
              <a:rPr lang="tr-TR" altLang="tr-TR" sz="1600" b="1" dirty="0">
                <a:solidFill>
                  <a:srgbClr val="0033CC"/>
                </a:solidFill>
              </a:rPr>
              <a:t>ŞİRKETLERİN YILLIK FAALİYET RAPORUNUN ASGARİ İÇERİĞİNİN BELİRLENMESİ HAKKINDA YÖNETMELİK</a:t>
            </a:r>
            <a:endParaRPr lang="tr-TR" altLang="tr-TR" sz="1600" dirty="0">
              <a:solidFill>
                <a:srgbClr val="0033CC"/>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
        <p:nvSpPr>
          <p:cNvPr id="2" name="TextBox 1"/>
          <p:cNvSpPr txBox="1"/>
          <p:nvPr/>
        </p:nvSpPr>
        <p:spPr>
          <a:xfrm>
            <a:off x="1115616" y="2276872"/>
            <a:ext cx="7128792"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2302313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ctrTitle" idx="4294967295"/>
          </p:nvPr>
        </p:nvSpPr>
        <p:spPr>
          <a:xfrm>
            <a:off x="680590" y="1020738"/>
            <a:ext cx="7779842" cy="4856534"/>
          </a:xfrm>
        </p:spPr>
        <p:txBody>
          <a:bodyPr>
            <a:normAutofit/>
          </a:bodyPr>
          <a:lstStyle/>
          <a:p>
            <a:r>
              <a:rPr lang="tr-TR" altLang="tr-TR" sz="2400" b="1" dirty="0">
                <a:solidFill>
                  <a:srgbClr val="0033CC"/>
                </a:solidFill>
                <a:latin typeface="Arial" pitchFamily="34" charset="0"/>
                <a:ea typeface="Geneva" charset="-128"/>
                <a:cs typeface="Arial" pitchFamily="34" charset="0"/>
              </a:rPr>
              <a:t>AMORTİSMANLAR :</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Aynı kanunla V.U.K</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a:t>
            </a:r>
            <a:r>
              <a:rPr lang="tr-TR" altLang="ja-JP" sz="2400" dirty="0" err="1">
                <a:solidFill>
                  <a:srgbClr val="0033CC"/>
                </a:solidFill>
                <a:latin typeface="Arial" pitchFamily="34" charset="0"/>
                <a:ea typeface="Geneva" charset="-128"/>
                <a:cs typeface="Arial" pitchFamily="34" charset="0"/>
              </a:rPr>
              <a:t>nun</a:t>
            </a:r>
            <a:r>
              <a:rPr lang="tr-TR" altLang="ja-JP" sz="2400" dirty="0">
                <a:solidFill>
                  <a:srgbClr val="0033CC"/>
                </a:solidFill>
                <a:latin typeface="Arial" pitchFamily="34" charset="0"/>
                <a:ea typeface="Geneva" charset="-128"/>
                <a:cs typeface="Arial" pitchFamily="34" charset="0"/>
              </a:rPr>
              <a:t> </a:t>
            </a:r>
            <a:r>
              <a:rPr lang="tr-TR" altLang="ja-JP" sz="2400" dirty="0" err="1">
                <a:solidFill>
                  <a:srgbClr val="0033CC"/>
                </a:solidFill>
                <a:latin typeface="Arial" pitchFamily="34" charset="0"/>
                <a:ea typeface="Geneva" charset="-128"/>
                <a:cs typeface="Arial" pitchFamily="34" charset="0"/>
              </a:rPr>
              <a:t>mük</a:t>
            </a:r>
            <a:r>
              <a:rPr lang="tr-TR" altLang="ja-JP" sz="2400" dirty="0">
                <a:solidFill>
                  <a:srgbClr val="0033CC"/>
                </a:solidFill>
                <a:latin typeface="Arial" pitchFamily="34" charset="0"/>
                <a:ea typeface="Geneva" charset="-128"/>
                <a:cs typeface="Arial" pitchFamily="34" charset="0"/>
              </a:rPr>
              <a:t>. 315. maddesinde hüküm altına alınan Azalan Bakiyeler Usulünde amortisman ayrılmasında ayrılacak amortisman oranının normal amortisman oranının </a:t>
            </a:r>
            <a:r>
              <a:rPr lang="tr-TR" altLang="ja-JP" sz="2400" b="1" dirty="0">
                <a:solidFill>
                  <a:srgbClr val="0033CC"/>
                </a:solidFill>
                <a:latin typeface="Arial" pitchFamily="34" charset="0"/>
                <a:ea typeface="Geneva" charset="-128"/>
                <a:cs typeface="Arial" pitchFamily="34" charset="0"/>
              </a:rPr>
              <a:t>2 katı olacağı</a:t>
            </a:r>
            <a:r>
              <a:rPr lang="tr-TR" altLang="ja-JP" sz="2400" dirty="0">
                <a:solidFill>
                  <a:srgbClr val="0033CC"/>
                </a:solidFill>
                <a:latin typeface="Arial" pitchFamily="34" charset="0"/>
                <a:ea typeface="Geneva" charset="-128"/>
                <a:cs typeface="Arial" pitchFamily="34" charset="0"/>
              </a:rPr>
              <a:t>, </a:t>
            </a:r>
            <a:r>
              <a:rPr lang="tr-TR" altLang="ja-JP" sz="2400" b="1" dirty="0">
                <a:solidFill>
                  <a:srgbClr val="0033CC"/>
                </a:solidFill>
                <a:latin typeface="Arial" pitchFamily="34" charset="0"/>
                <a:ea typeface="Geneva" charset="-128"/>
                <a:cs typeface="Arial" pitchFamily="34" charset="0"/>
              </a:rPr>
              <a:t>bulunacak oranın her halükarda %50</a:t>
            </a:r>
            <a:r>
              <a:rPr lang="ja-JP" altLang="tr-TR" sz="2400" b="1" dirty="0">
                <a:solidFill>
                  <a:srgbClr val="0033CC"/>
                </a:solidFill>
                <a:latin typeface="Arial" pitchFamily="34" charset="0"/>
                <a:ea typeface="Geneva" charset="-128"/>
                <a:cs typeface="Arial" pitchFamily="34" charset="0"/>
              </a:rPr>
              <a:t>’</a:t>
            </a:r>
            <a:r>
              <a:rPr lang="tr-TR" altLang="ja-JP" sz="2400" b="1" dirty="0">
                <a:solidFill>
                  <a:srgbClr val="0033CC"/>
                </a:solidFill>
                <a:latin typeface="Arial" pitchFamily="34" charset="0"/>
                <a:ea typeface="Geneva" charset="-128"/>
                <a:cs typeface="Arial" pitchFamily="34" charset="0"/>
              </a:rPr>
              <a:t>den fazla olamayacağı</a:t>
            </a:r>
            <a:r>
              <a:rPr lang="tr-TR" altLang="ja-JP" sz="2400" dirty="0">
                <a:solidFill>
                  <a:srgbClr val="0033CC"/>
                </a:solidFill>
                <a:latin typeface="Arial" pitchFamily="34" charset="0"/>
                <a:ea typeface="Geneva" charset="-128"/>
                <a:cs typeface="Arial" pitchFamily="34" charset="0"/>
              </a:rPr>
              <a:t> hüküm altına alınmıştır.   </a:t>
            </a:r>
            <a:br>
              <a:rPr lang="tr-TR" altLang="ja-JP" sz="2400" dirty="0">
                <a:solidFill>
                  <a:srgbClr val="0033CC"/>
                </a:solidFill>
                <a:latin typeface="Arial" pitchFamily="34" charset="0"/>
                <a:ea typeface="Geneva" charset="-128"/>
                <a:cs typeface="Arial" pitchFamily="34" charset="0"/>
              </a:rPr>
            </a:br>
            <a:r>
              <a:rPr lang="tr-TR" altLang="ja-JP" sz="2000" dirty="0">
                <a:solidFill>
                  <a:srgbClr val="0033CC"/>
                </a:solidFill>
                <a:latin typeface="Arial" pitchFamily="34" charset="0"/>
                <a:ea typeface="Geneva" charset="-128"/>
                <a:cs typeface="Arial" pitchFamily="34" charset="0"/>
              </a:rPr>
              <a:t>      </a:t>
            </a:r>
            <a:endParaRPr lang="tr-TR" altLang="tr-TR" sz="2000" dirty="0">
              <a:solidFill>
                <a:srgbClr val="0033CC"/>
              </a:solidFill>
              <a:latin typeface="Arial" pitchFamily="34" charset="0"/>
              <a:ea typeface="Geneva" charset="-128"/>
              <a:cs typeface="Arial" pitchFamily="34" charset="0"/>
            </a:endParaRPr>
          </a:p>
        </p:txBody>
      </p:sp>
      <p:sp>
        <p:nvSpPr>
          <p:cNvPr id="57347" name="2 Metin kutusu"/>
          <p:cNvSpPr txBox="1">
            <a:spLocks noChangeArrowheads="1"/>
          </p:cNvSpPr>
          <p:nvPr/>
        </p:nvSpPr>
        <p:spPr bwMode="auto">
          <a:xfrm>
            <a:off x="710505" y="62068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278053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ctrTitle" idx="4294967295"/>
          </p:nvPr>
        </p:nvSpPr>
        <p:spPr>
          <a:xfrm>
            <a:off x="616024" y="980729"/>
            <a:ext cx="8060432" cy="5112568"/>
          </a:xfrm>
        </p:spPr>
        <p:txBody>
          <a:bodyPr>
            <a:normAutofit fontScale="90000"/>
          </a:bodyPr>
          <a:lstStyle/>
          <a:p>
            <a:r>
              <a:rPr lang="tr-TR" altLang="tr-TR" sz="2600" b="1" dirty="0">
                <a:solidFill>
                  <a:srgbClr val="0033CC"/>
                </a:solidFill>
                <a:latin typeface="Arial" pitchFamily="34" charset="0"/>
                <a:ea typeface="Geneva" charset="-128"/>
                <a:cs typeface="Arial" pitchFamily="34" charset="0"/>
              </a:rPr>
              <a:t>AMORTİSMANLAR : </a:t>
            </a:r>
            <a:br>
              <a:rPr lang="tr-TR" altLang="tr-TR" sz="2000" b="1" dirty="0">
                <a:solidFill>
                  <a:srgbClr val="0033CC"/>
                </a:solidFill>
                <a:latin typeface="Arial" pitchFamily="34" charset="0"/>
                <a:ea typeface="Geneva" charset="-128"/>
                <a:cs typeface="Arial" pitchFamily="34" charset="0"/>
              </a:rPr>
            </a:br>
            <a:br>
              <a:rPr lang="tr-TR" altLang="tr-TR" sz="2000" b="1" dirty="0">
                <a:solidFill>
                  <a:srgbClr val="0033CC"/>
                </a:solidFill>
                <a:latin typeface="Arial" pitchFamily="34" charset="0"/>
                <a:ea typeface="Geneva" charset="-128"/>
                <a:cs typeface="Arial" pitchFamily="34" charset="0"/>
              </a:rPr>
            </a:br>
            <a:r>
              <a:rPr lang="tr-TR" altLang="tr-TR" sz="2400" b="1" dirty="0">
                <a:solidFill>
                  <a:srgbClr val="0033CC"/>
                </a:solidFill>
                <a:latin typeface="Arial" pitchFamily="34" charset="0"/>
                <a:ea typeface="Geneva" charset="-128"/>
                <a:cs typeface="Arial" pitchFamily="34" charset="0"/>
              </a:rPr>
              <a:t>2-Binek Oto</a:t>
            </a:r>
            <a:r>
              <a:rPr lang="ja-JP" altLang="tr-TR" sz="2400" b="1" dirty="0">
                <a:solidFill>
                  <a:srgbClr val="0033CC"/>
                </a:solidFill>
                <a:latin typeface="Arial" pitchFamily="34" charset="0"/>
                <a:ea typeface="Geneva" charset="-128"/>
                <a:cs typeface="Arial" pitchFamily="34" charset="0"/>
              </a:rPr>
              <a:t>‘</a:t>
            </a:r>
            <a:r>
              <a:rPr lang="tr-TR" altLang="ja-JP" sz="2400" b="1" dirty="0">
                <a:solidFill>
                  <a:srgbClr val="0033CC"/>
                </a:solidFill>
                <a:latin typeface="Arial" pitchFamily="34" charset="0"/>
                <a:ea typeface="Geneva" charset="-128"/>
                <a:cs typeface="Arial" pitchFamily="34" charset="0"/>
              </a:rPr>
              <a:t> </a:t>
            </a:r>
            <a:r>
              <a:rPr lang="tr-TR" altLang="ja-JP" sz="2400" b="1" dirty="0" err="1">
                <a:solidFill>
                  <a:srgbClr val="0033CC"/>
                </a:solidFill>
                <a:latin typeface="Arial" pitchFamily="34" charset="0"/>
                <a:ea typeface="Geneva" charset="-128"/>
                <a:cs typeface="Arial" pitchFamily="34" charset="0"/>
              </a:rPr>
              <a:t>larla</a:t>
            </a:r>
            <a:r>
              <a:rPr lang="tr-TR" altLang="ja-JP" sz="2400" b="1" dirty="0">
                <a:solidFill>
                  <a:srgbClr val="0033CC"/>
                </a:solidFill>
                <a:latin typeface="Arial" pitchFamily="34" charset="0"/>
                <a:ea typeface="Geneva" charset="-128"/>
                <a:cs typeface="Arial" pitchFamily="34" charset="0"/>
              </a:rPr>
              <a:t> ilgili </a:t>
            </a:r>
            <a:r>
              <a:rPr lang="tr-TR" altLang="ja-JP" sz="2400" b="1" dirty="0" err="1">
                <a:solidFill>
                  <a:srgbClr val="FF0000"/>
                </a:solidFill>
                <a:latin typeface="Arial" pitchFamily="34" charset="0"/>
                <a:ea typeface="Geneva" charset="-128"/>
                <a:cs typeface="Arial" pitchFamily="34" charset="0"/>
              </a:rPr>
              <a:t>Kıst</a:t>
            </a:r>
            <a:r>
              <a:rPr lang="tr-TR" altLang="ja-JP" sz="2400" b="1" dirty="0">
                <a:solidFill>
                  <a:srgbClr val="FF0000"/>
                </a:solidFill>
                <a:latin typeface="Arial" pitchFamily="34" charset="0"/>
                <a:ea typeface="Geneva" charset="-128"/>
                <a:cs typeface="Arial" pitchFamily="34" charset="0"/>
              </a:rPr>
              <a:t>  Amortisman </a:t>
            </a:r>
            <a:r>
              <a:rPr lang="tr-TR" altLang="ja-JP" sz="2400" dirty="0">
                <a:solidFill>
                  <a:srgbClr val="0033CC"/>
                </a:solidFill>
                <a:latin typeface="Arial" pitchFamily="34" charset="0"/>
                <a:ea typeface="Geneva" charset="-128"/>
                <a:cs typeface="Arial" pitchFamily="34" charset="0"/>
              </a:rPr>
              <a:t>uygulaması devam ettiğinden, dönem içinde Binek  Oto alımı gerçekleşti ise, </a:t>
            </a:r>
            <a:r>
              <a:rPr lang="tr-TR" altLang="ja-JP" sz="2400" dirty="0" err="1">
                <a:solidFill>
                  <a:srgbClr val="0033CC"/>
                </a:solidFill>
                <a:latin typeface="Arial" pitchFamily="34" charset="0"/>
                <a:ea typeface="Geneva" charset="-128"/>
                <a:cs typeface="Arial" pitchFamily="34" charset="0"/>
              </a:rPr>
              <a:t>kıst</a:t>
            </a:r>
            <a:r>
              <a:rPr lang="tr-TR" altLang="ja-JP" sz="2400" dirty="0">
                <a:solidFill>
                  <a:srgbClr val="0033CC"/>
                </a:solidFill>
                <a:latin typeface="Arial" pitchFamily="34" charset="0"/>
                <a:ea typeface="Geneva" charset="-128"/>
                <a:cs typeface="Arial" pitchFamily="34" charset="0"/>
              </a:rPr>
              <a:t> amortisman uygulanacaktır. </a:t>
            </a:r>
            <a:br>
              <a:rPr lang="tr-TR" altLang="ja-JP" sz="2400" dirty="0">
                <a:solidFill>
                  <a:srgbClr val="0033CC"/>
                </a:solidFill>
                <a:latin typeface="Arial" pitchFamily="34" charset="0"/>
                <a:ea typeface="Geneva" charset="-128"/>
                <a:cs typeface="Arial" pitchFamily="34" charset="0"/>
              </a:rPr>
            </a:b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Cari yıl için hesap edilen amortisman tutarından   aktife giriş ayı itibariyle hesap edilen </a:t>
            </a:r>
            <a:r>
              <a:rPr lang="tr-TR" altLang="ja-JP" sz="2400" dirty="0" err="1">
                <a:solidFill>
                  <a:srgbClr val="0033CC"/>
                </a:solidFill>
                <a:latin typeface="Arial" pitchFamily="34" charset="0"/>
                <a:ea typeface="Geneva" charset="-128"/>
                <a:cs typeface="Arial" pitchFamily="34" charset="0"/>
              </a:rPr>
              <a:t>kıst</a:t>
            </a:r>
            <a:r>
              <a:rPr lang="tr-TR" altLang="ja-JP" sz="2400" dirty="0">
                <a:solidFill>
                  <a:srgbClr val="0033CC"/>
                </a:solidFill>
                <a:latin typeface="Arial" pitchFamily="34" charset="0"/>
                <a:ea typeface="Geneva" charset="-128"/>
                <a:cs typeface="Arial" pitchFamily="34" charset="0"/>
              </a:rPr>
              <a:t> amortisman tutarı gider yazılacak , arta kalan tutar  itfa yılında gider  yazılmak üzere 280 no.lu hesabın altında  "280-57-2016   2016 Yılında </a:t>
            </a:r>
            <a:r>
              <a:rPr lang="tr-TR" altLang="ja-JP" sz="2400" dirty="0" err="1">
                <a:solidFill>
                  <a:srgbClr val="0033CC"/>
                </a:solidFill>
                <a:latin typeface="Arial" pitchFamily="34" charset="0"/>
                <a:ea typeface="Geneva" charset="-128"/>
                <a:cs typeface="Arial" pitchFamily="34" charset="0"/>
              </a:rPr>
              <a:t>Giderleştirilecek</a:t>
            </a:r>
            <a:r>
              <a:rPr lang="tr-TR" altLang="ja-JP" sz="2400" dirty="0">
                <a:solidFill>
                  <a:srgbClr val="0033CC"/>
                </a:solidFill>
                <a:latin typeface="Arial" pitchFamily="34" charset="0"/>
                <a:ea typeface="Geneva" charset="-128"/>
                <a:cs typeface="Arial" pitchFamily="34" charset="0"/>
              </a:rPr>
              <a:t> Binek Oto </a:t>
            </a:r>
            <a:r>
              <a:rPr lang="tr-TR" altLang="ja-JP" sz="2400" dirty="0" err="1">
                <a:solidFill>
                  <a:srgbClr val="0033CC"/>
                </a:solidFill>
                <a:latin typeface="Arial" pitchFamily="34" charset="0"/>
                <a:ea typeface="Geneva" charset="-128"/>
                <a:cs typeface="Arial" pitchFamily="34" charset="0"/>
              </a:rPr>
              <a:t>Kıst</a:t>
            </a:r>
            <a:r>
              <a:rPr lang="tr-TR" altLang="ja-JP" sz="2400" dirty="0">
                <a:solidFill>
                  <a:srgbClr val="0033CC"/>
                </a:solidFill>
                <a:latin typeface="Arial" pitchFamily="34" charset="0"/>
                <a:ea typeface="Geneva" charset="-128"/>
                <a:cs typeface="Arial" pitchFamily="34" charset="0"/>
              </a:rPr>
              <a:t>  Amortismanı"  hesabında izlenip ilgili dönemde </a:t>
            </a:r>
            <a:r>
              <a:rPr lang="tr-TR" altLang="ja-JP" sz="2400" dirty="0" err="1">
                <a:solidFill>
                  <a:srgbClr val="0033CC"/>
                </a:solidFill>
                <a:latin typeface="Arial" pitchFamily="34" charset="0"/>
                <a:ea typeface="Geneva" charset="-128"/>
                <a:cs typeface="Arial" pitchFamily="34" charset="0"/>
              </a:rPr>
              <a:t>giderleştirilmesi</a:t>
            </a:r>
            <a:r>
              <a:rPr lang="tr-TR" altLang="ja-JP" sz="2400" dirty="0">
                <a:solidFill>
                  <a:srgbClr val="0033CC"/>
                </a:solidFill>
                <a:latin typeface="Arial" pitchFamily="34" charset="0"/>
                <a:ea typeface="Geneva" charset="-128"/>
                <a:cs typeface="Arial" pitchFamily="34" charset="0"/>
              </a:rPr>
              <a:t> sağlanacaktır.</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FF0000"/>
                </a:solidFill>
                <a:latin typeface="Arial" pitchFamily="34" charset="0"/>
                <a:ea typeface="Geneva" charset="-128"/>
                <a:cs typeface="Arial" pitchFamily="34" charset="0"/>
              </a:rPr>
              <a:t>Binek Oto alımında ödenen KDV İndirim konusu yapılamaz, maliyete eklenir ve/veya ÖTV dahil Gider veya Maliyet olur.</a:t>
            </a:r>
            <a:endParaRPr lang="tr-TR" altLang="tr-TR" sz="2400" dirty="0">
              <a:solidFill>
                <a:srgbClr val="0033CC"/>
              </a:solidFill>
              <a:latin typeface="Arial" pitchFamily="34" charset="0"/>
              <a:ea typeface="Geneva" charset="-128"/>
              <a:cs typeface="Arial" pitchFamily="34" charset="0"/>
            </a:endParaRPr>
          </a:p>
        </p:txBody>
      </p:sp>
      <p:sp>
        <p:nvSpPr>
          <p:cNvPr id="58371" name="2 Metin kutusu"/>
          <p:cNvSpPr txBox="1">
            <a:spLocks noChangeArrowheads="1"/>
          </p:cNvSpPr>
          <p:nvPr/>
        </p:nvSpPr>
        <p:spPr bwMode="auto">
          <a:xfrm>
            <a:off x="710505" y="58067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2660624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ctrTitle" idx="4294967295"/>
          </p:nvPr>
        </p:nvSpPr>
        <p:spPr>
          <a:xfrm>
            <a:off x="792088" y="1556792"/>
            <a:ext cx="8244408" cy="4751346"/>
          </a:xfrm>
        </p:spPr>
        <p:txBody>
          <a:bodyPr>
            <a:noAutofit/>
          </a:bodyPr>
          <a:lstStyle/>
          <a:p>
            <a:r>
              <a:rPr lang="tr-TR" altLang="tr-TR" sz="2200" b="1" dirty="0">
                <a:solidFill>
                  <a:srgbClr val="0033CC"/>
                </a:solidFill>
                <a:latin typeface="Arial" pitchFamily="34" charset="0"/>
                <a:ea typeface="Geneva" charset="-128"/>
                <a:cs typeface="Arial" pitchFamily="34" charset="0"/>
              </a:rPr>
              <a:t>DURAN VARLIKLAR </a:t>
            </a:r>
            <a:br>
              <a:rPr lang="tr-TR" altLang="tr-TR" sz="2200" b="1" dirty="0">
                <a:solidFill>
                  <a:srgbClr val="0033CC"/>
                </a:solidFill>
                <a:latin typeface="Arial" pitchFamily="34" charset="0"/>
                <a:ea typeface="Geneva" charset="-128"/>
                <a:cs typeface="Arial" pitchFamily="34" charset="0"/>
              </a:rPr>
            </a:br>
            <a:br>
              <a:rPr lang="tr-TR" altLang="tr-TR" sz="2200" b="1" dirty="0">
                <a:solidFill>
                  <a:srgbClr val="0033CC"/>
                </a:solidFill>
                <a:latin typeface="Arial" pitchFamily="34" charset="0"/>
                <a:ea typeface="Geneva" charset="-128"/>
                <a:cs typeface="Arial" pitchFamily="34" charset="0"/>
              </a:rPr>
            </a:br>
            <a:r>
              <a:rPr lang="tr-TR" altLang="tr-TR" sz="2200" b="1" dirty="0">
                <a:solidFill>
                  <a:srgbClr val="0033CC"/>
                </a:solidFill>
                <a:latin typeface="Arial" pitchFamily="34" charset="0"/>
                <a:ea typeface="Geneva" charset="-128"/>
                <a:cs typeface="Arial" pitchFamily="34" charset="0"/>
              </a:rPr>
              <a:t>FİNANSAL KİRALAMA VE DEĞERLEME İŞLEMLERİ:</a:t>
            </a:r>
            <a:br>
              <a:rPr lang="tr-TR" altLang="tr-TR" sz="2200" b="1" dirty="0">
                <a:solidFill>
                  <a:srgbClr val="0033CC"/>
                </a:solidFill>
                <a:latin typeface="Arial" pitchFamily="34" charset="0"/>
                <a:ea typeface="Geneva" charset="-128"/>
                <a:cs typeface="Arial" pitchFamily="34" charset="0"/>
              </a:rPr>
            </a:br>
            <a:r>
              <a:rPr lang="tr-TR" altLang="tr-TR" sz="2000" dirty="0">
                <a:solidFill>
                  <a:srgbClr val="0033CC"/>
                </a:solidFill>
                <a:latin typeface="Arial" pitchFamily="34" charset="0"/>
                <a:ea typeface="Geneva" charset="-128"/>
                <a:cs typeface="Arial" pitchFamily="34" charset="0"/>
              </a:rPr>
              <a:t>24/04/2003 tarih ve 4842 sayılı kanunla VUK</a:t>
            </a:r>
            <a:r>
              <a:rPr lang="ja-JP" altLang="tr-TR" sz="2000" dirty="0">
                <a:solidFill>
                  <a:srgbClr val="0033CC"/>
                </a:solidFill>
                <a:latin typeface="Arial" pitchFamily="34" charset="0"/>
                <a:ea typeface="Geneva" charset="-128"/>
                <a:cs typeface="Arial" pitchFamily="34" charset="0"/>
              </a:rPr>
              <a:t>’</a:t>
            </a:r>
            <a:r>
              <a:rPr lang="tr-TR" altLang="ja-JP" sz="2000" dirty="0">
                <a:solidFill>
                  <a:srgbClr val="0033CC"/>
                </a:solidFill>
                <a:latin typeface="Arial" pitchFamily="34" charset="0"/>
                <a:ea typeface="Geneva" charset="-128"/>
                <a:cs typeface="Arial" pitchFamily="34" charset="0"/>
              </a:rPr>
              <a:t> </a:t>
            </a:r>
            <a:r>
              <a:rPr lang="tr-TR" altLang="ja-JP" sz="2000" dirty="0" err="1">
                <a:solidFill>
                  <a:srgbClr val="0033CC"/>
                </a:solidFill>
                <a:latin typeface="Arial" pitchFamily="34" charset="0"/>
                <a:ea typeface="Geneva" charset="-128"/>
                <a:cs typeface="Arial" pitchFamily="34" charset="0"/>
              </a:rPr>
              <a:t>na</a:t>
            </a:r>
            <a:r>
              <a:rPr lang="tr-TR" altLang="ja-JP" sz="2000" dirty="0">
                <a:solidFill>
                  <a:srgbClr val="0033CC"/>
                </a:solidFill>
                <a:latin typeface="Arial" pitchFamily="34" charset="0"/>
                <a:ea typeface="Geneva" charset="-128"/>
                <a:cs typeface="Arial" pitchFamily="34" charset="0"/>
              </a:rPr>
              <a:t>  eklenen mükerrer 290. madde ile, finansal kiralama işlemlerinin değerlemesi hüküm altına alınmıştır. Yapılan düzenleme uyarınca 01.07.2003 tarihinden itibaren finansal kiralama bedellerinin faturalandığı dönemde gider yazılması uygulaması, finansal kiralama işlemi sayılan kiralamalar için söz konusu </a:t>
            </a:r>
            <a:r>
              <a:rPr lang="tr-TR" altLang="ja-JP" sz="2000" u="sng" dirty="0">
                <a:solidFill>
                  <a:srgbClr val="0033CC"/>
                </a:solidFill>
                <a:latin typeface="Arial" pitchFamily="34" charset="0"/>
                <a:ea typeface="Geneva" charset="-128"/>
                <a:cs typeface="Arial" pitchFamily="34" charset="0"/>
              </a:rPr>
              <a:t>olmayacaktır</a:t>
            </a:r>
            <a:r>
              <a:rPr lang="tr-TR" altLang="ja-JP" sz="2000" u="sng" dirty="0">
                <a:latin typeface="Arial" pitchFamily="34" charset="0"/>
                <a:ea typeface="Geneva" charset="-128"/>
                <a:cs typeface="Arial" pitchFamily="34" charset="0"/>
              </a:rPr>
              <a:t>!</a:t>
            </a:r>
            <a:br>
              <a:rPr lang="tr-TR" altLang="ja-JP" sz="2000" u="sng" dirty="0">
                <a:latin typeface="Arial" pitchFamily="34" charset="0"/>
                <a:ea typeface="Geneva" charset="-128"/>
                <a:cs typeface="Arial" pitchFamily="34" charset="0"/>
              </a:rPr>
            </a:br>
            <a:br>
              <a:rPr lang="tr-TR" altLang="ja-JP" sz="2200" u="sng" dirty="0">
                <a:latin typeface="Arial" pitchFamily="34" charset="0"/>
                <a:ea typeface="Geneva" charset="-128"/>
                <a:cs typeface="Arial" pitchFamily="34" charset="0"/>
              </a:rPr>
            </a:br>
            <a:r>
              <a:rPr lang="tr-TR" altLang="ja-JP" sz="2200" b="1" dirty="0">
                <a:solidFill>
                  <a:srgbClr val="0033CC"/>
                </a:solidFill>
                <a:latin typeface="Arial" pitchFamily="34" charset="0"/>
                <a:ea typeface="Geneva" charset="-128"/>
                <a:cs typeface="Arial" pitchFamily="34" charset="0"/>
              </a:rPr>
              <a:t>Önemli Not: </a:t>
            </a:r>
            <a:r>
              <a:rPr lang="tr-TR" altLang="ja-JP" sz="2200" dirty="0">
                <a:solidFill>
                  <a:srgbClr val="0033CC"/>
                </a:solidFill>
                <a:latin typeface="Arial" pitchFamily="34" charset="0"/>
                <a:ea typeface="Geneva" charset="-128"/>
                <a:cs typeface="Arial" pitchFamily="34" charset="0"/>
              </a:rPr>
              <a:t>Finansal Kiralama işlemleri ve Muhasebeleştirilmesi ile ilgili olarak, Web sitesinde (www.anilymm.com) yayınlanan </a:t>
            </a:r>
            <a:r>
              <a:rPr lang="tr-TR" altLang="ja-JP" sz="2200" b="1" dirty="0">
                <a:solidFill>
                  <a:srgbClr val="0033CC"/>
                </a:solidFill>
                <a:latin typeface="Arial" pitchFamily="34" charset="0"/>
                <a:ea typeface="Geneva" charset="-128"/>
                <a:cs typeface="Arial" pitchFamily="34" charset="0"/>
              </a:rPr>
              <a:t>2003 </a:t>
            </a:r>
            <a:r>
              <a:rPr lang="tr-TR" altLang="ja-JP" sz="2200" dirty="0">
                <a:solidFill>
                  <a:srgbClr val="0033CC"/>
                </a:solidFill>
                <a:latin typeface="Arial" pitchFamily="34" charset="0"/>
                <a:ea typeface="Geneva" charset="-128"/>
                <a:cs typeface="Arial" pitchFamily="34" charset="0"/>
              </a:rPr>
              <a:t>Takvim Yılı</a:t>
            </a:r>
            <a:r>
              <a:rPr lang="ja-JP" altLang="tr-TR" sz="2200" dirty="0">
                <a:solidFill>
                  <a:srgbClr val="0033CC"/>
                </a:solidFill>
                <a:latin typeface="Arial" pitchFamily="34" charset="0"/>
                <a:ea typeface="Geneva" charset="-128"/>
                <a:cs typeface="Arial" pitchFamily="34" charset="0"/>
              </a:rPr>
              <a:t>’</a:t>
            </a:r>
            <a:r>
              <a:rPr lang="tr-TR" altLang="ja-JP" sz="2200" dirty="0" err="1">
                <a:solidFill>
                  <a:srgbClr val="0033CC"/>
                </a:solidFill>
                <a:latin typeface="Arial" pitchFamily="34" charset="0"/>
                <a:ea typeface="Geneva" charset="-128"/>
                <a:cs typeface="Arial" pitchFamily="34" charset="0"/>
              </a:rPr>
              <a:t>na</a:t>
            </a:r>
            <a:r>
              <a:rPr lang="tr-TR" altLang="ja-JP" sz="2200" dirty="0">
                <a:solidFill>
                  <a:srgbClr val="0033CC"/>
                </a:solidFill>
                <a:latin typeface="Arial" pitchFamily="34" charset="0"/>
                <a:ea typeface="Geneva" charset="-128"/>
                <a:cs typeface="Arial" pitchFamily="34" charset="0"/>
              </a:rPr>
              <a:t> ait </a:t>
            </a:r>
            <a:r>
              <a:rPr lang="tr-TR" altLang="ja-JP" sz="2200" b="1" dirty="0">
                <a:solidFill>
                  <a:srgbClr val="0033CC"/>
                </a:solidFill>
                <a:latin typeface="Arial" pitchFamily="34" charset="0"/>
                <a:ea typeface="Geneva" charset="-128"/>
                <a:cs typeface="Arial" pitchFamily="34" charset="0"/>
              </a:rPr>
              <a:t>21.Kasım.2003 </a:t>
            </a:r>
            <a:r>
              <a:rPr lang="tr-TR" altLang="ja-JP" sz="2200" dirty="0">
                <a:solidFill>
                  <a:srgbClr val="0033CC"/>
                </a:solidFill>
                <a:latin typeface="Arial" pitchFamily="34" charset="0"/>
                <a:ea typeface="Geneva" charset="-128"/>
                <a:cs typeface="Arial" pitchFamily="34" charset="0"/>
              </a:rPr>
              <a:t>tarihli</a:t>
            </a:r>
            <a:r>
              <a:rPr lang="tr-TR" altLang="ja-JP" sz="2200" b="1" dirty="0">
                <a:solidFill>
                  <a:srgbClr val="0033CC"/>
                </a:solidFill>
                <a:latin typeface="Arial" pitchFamily="34" charset="0"/>
                <a:ea typeface="Geneva" charset="-128"/>
                <a:cs typeface="Arial" pitchFamily="34" charset="0"/>
              </a:rPr>
              <a:t> 2003-019 </a:t>
            </a:r>
            <a:r>
              <a:rPr lang="tr-TR" altLang="ja-JP" sz="2200" dirty="0">
                <a:solidFill>
                  <a:srgbClr val="0033CC"/>
                </a:solidFill>
                <a:latin typeface="Arial" pitchFamily="34" charset="0"/>
                <a:ea typeface="Geneva" charset="-128"/>
                <a:cs typeface="Arial" pitchFamily="34" charset="0"/>
              </a:rPr>
              <a:t>sayılı  sirkülerde, muhasebe kayıt örneği ve ayrıntılı açıklamalar yapılmıştır.</a:t>
            </a:r>
            <a:br>
              <a:rPr lang="tr-TR" altLang="ja-JP" sz="2200" u="sng" dirty="0">
                <a:latin typeface="Arial" pitchFamily="34" charset="0"/>
                <a:ea typeface="Geneva" charset="-128"/>
                <a:cs typeface="Arial" pitchFamily="34" charset="0"/>
              </a:rPr>
            </a:br>
            <a:endParaRPr lang="tr-TR" altLang="tr-TR" sz="2200" u="sng" dirty="0">
              <a:latin typeface="Arial" pitchFamily="34" charset="0"/>
              <a:ea typeface="Geneva" charset="-128"/>
              <a:cs typeface="Arial" pitchFamily="34" charset="0"/>
            </a:endParaRPr>
          </a:p>
        </p:txBody>
      </p:sp>
      <p:sp>
        <p:nvSpPr>
          <p:cNvPr id="59395" name="2 Metin kutusu"/>
          <p:cNvSpPr txBox="1">
            <a:spLocks noChangeArrowheads="1"/>
          </p:cNvSpPr>
          <p:nvPr/>
        </p:nvSpPr>
        <p:spPr bwMode="auto">
          <a:xfrm>
            <a:off x="755576" y="58067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811499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ctrTitle" idx="4294967295"/>
          </p:nvPr>
        </p:nvSpPr>
        <p:spPr>
          <a:xfrm>
            <a:off x="683568" y="764704"/>
            <a:ext cx="7772400" cy="5688632"/>
          </a:xfrm>
        </p:spPr>
        <p:txBody>
          <a:bodyPr>
            <a:noAutofit/>
          </a:bodyPr>
          <a:lstStyle/>
          <a:p>
            <a:pPr algn="ctr"/>
            <a:br>
              <a:rPr lang="tr-TR" altLang="tr-TR" sz="2200" b="1" dirty="0">
                <a:solidFill>
                  <a:srgbClr val="0033CC"/>
                </a:solidFill>
                <a:latin typeface="Arial" pitchFamily="34" charset="0"/>
                <a:ea typeface="Geneva" charset="-128"/>
                <a:cs typeface="Arial" pitchFamily="34" charset="0"/>
              </a:rPr>
            </a:br>
            <a:br>
              <a:rPr lang="tr-TR" altLang="tr-TR" sz="2200" b="1" dirty="0">
                <a:solidFill>
                  <a:srgbClr val="0033CC"/>
                </a:solidFill>
                <a:latin typeface="Arial" pitchFamily="34" charset="0"/>
                <a:ea typeface="Geneva" charset="-128"/>
                <a:cs typeface="Arial" pitchFamily="34" charset="0"/>
              </a:rPr>
            </a:br>
            <a:br>
              <a:rPr lang="tr-TR" altLang="tr-TR" sz="2200" b="1" dirty="0">
                <a:solidFill>
                  <a:srgbClr val="0033CC"/>
                </a:solidFill>
                <a:latin typeface="Arial" pitchFamily="34" charset="0"/>
                <a:ea typeface="Geneva" charset="-128"/>
                <a:cs typeface="Arial" pitchFamily="34" charset="0"/>
              </a:rPr>
            </a:br>
            <a:br>
              <a:rPr lang="tr-TR" altLang="tr-TR" sz="2200" b="1" dirty="0">
                <a:solidFill>
                  <a:srgbClr val="0033CC"/>
                </a:solidFill>
                <a:latin typeface="Arial" pitchFamily="34" charset="0"/>
                <a:ea typeface="Geneva" charset="-128"/>
                <a:cs typeface="Arial" pitchFamily="34" charset="0"/>
              </a:rPr>
            </a:br>
            <a:r>
              <a:rPr lang="tr-TR" altLang="tr-TR" sz="2200" b="1" dirty="0">
                <a:solidFill>
                  <a:srgbClr val="0033CC"/>
                </a:solidFill>
                <a:latin typeface="Arial" pitchFamily="34" charset="0"/>
                <a:ea typeface="Geneva" charset="-128"/>
                <a:cs typeface="Arial" pitchFamily="34" charset="0"/>
              </a:rPr>
              <a:t>DURAN VARLIKLAR </a:t>
            </a:r>
            <a:br>
              <a:rPr lang="tr-TR" altLang="tr-TR" sz="2200" b="1" dirty="0">
                <a:solidFill>
                  <a:srgbClr val="0033CC"/>
                </a:solidFill>
                <a:latin typeface="Arial" pitchFamily="34" charset="0"/>
                <a:ea typeface="Geneva" charset="-128"/>
                <a:cs typeface="Arial" pitchFamily="34" charset="0"/>
              </a:rPr>
            </a:br>
            <a:r>
              <a:rPr lang="tr-TR" altLang="tr-TR" sz="2200" b="1" dirty="0">
                <a:solidFill>
                  <a:srgbClr val="0033CC"/>
                </a:solidFill>
                <a:latin typeface="Arial" pitchFamily="34" charset="0"/>
                <a:ea typeface="Geneva" charset="-128"/>
                <a:cs typeface="Arial" pitchFamily="34" charset="0"/>
              </a:rPr>
              <a:t>FİNANSAL KİRALAMA VE DEĞERLEME İŞLEMLERİ:</a:t>
            </a:r>
            <a:br>
              <a:rPr lang="tr-TR" altLang="tr-TR" sz="2200" b="1" dirty="0">
                <a:solidFill>
                  <a:srgbClr val="0033CC"/>
                </a:solidFill>
                <a:latin typeface="Arial" pitchFamily="34" charset="0"/>
                <a:ea typeface="Geneva" charset="-128"/>
                <a:cs typeface="Arial" pitchFamily="34" charset="0"/>
              </a:rPr>
            </a:br>
            <a:r>
              <a:rPr lang="tr-TR" altLang="tr-TR" sz="2400" dirty="0">
                <a:solidFill>
                  <a:srgbClr val="FF0000"/>
                </a:solidFill>
                <a:latin typeface="Arial" pitchFamily="34" charset="0"/>
                <a:ea typeface="Geneva" charset="-128"/>
                <a:cs typeface="Arial" pitchFamily="34" charset="0"/>
              </a:rPr>
              <a:t>«</a:t>
            </a:r>
            <a:r>
              <a:rPr lang="tr-TR" altLang="tr-TR" sz="2400" b="1" dirty="0">
                <a:solidFill>
                  <a:srgbClr val="FF0000"/>
                </a:solidFill>
                <a:latin typeface="Arial" pitchFamily="34" charset="0"/>
                <a:ea typeface="Geneva" charset="-128"/>
                <a:cs typeface="Arial" pitchFamily="34" charset="0"/>
              </a:rPr>
              <a:t>Sat Geri Kirala»</a:t>
            </a:r>
            <a:br>
              <a:rPr lang="tr-TR" altLang="tr-TR" sz="2200" b="1" dirty="0">
                <a:solidFill>
                  <a:srgbClr val="0033CC"/>
                </a:solidFill>
                <a:latin typeface="Arial" pitchFamily="34" charset="0"/>
                <a:ea typeface="Geneva" charset="-128"/>
                <a:cs typeface="Arial" pitchFamily="34" charset="0"/>
              </a:rPr>
            </a:br>
            <a:r>
              <a:rPr lang="tr-TR" altLang="tr-TR" sz="2200" b="1" dirty="0">
                <a:latin typeface="Arial" pitchFamily="34" charset="0"/>
                <a:ea typeface="Geneva" charset="-128"/>
                <a:cs typeface="Arial" pitchFamily="34" charset="0"/>
              </a:rPr>
              <a:t>6495 Sayılı Torba Yasa ile (Yürürlük tarihi: 02.08.2013) 3065 sayılı Katma Değer Vergisi ve 5520 sayılı Kurumlar  Vergisi Kanununda, Leasing konusu Taşınmazların bizzat kiracıdan satın alınıp geriye kiralanan taşınmazlara uygulanmak üzere KDV ve Kurumlar Vergisi İstisnası getirilmiştir.</a:t>
            </a:r>
            <a:br>
              <a:rPr lang="tr-TR" altLang="tr-TR" sz="2200" b="1" dirty="0">
                <a:latin typeface="Arial" pitchFamily="34" charset="0"/>
                <a:ea typeface="Geneva" charset="-128"/>
                <a:cs typeface="Arial" pitchFamily="34" charset="0"/>
              </a:rPr>
            </a:br>
            <a:br>
              <a:rPr lang="tr-TR" altLang="tr-TR" sz="2200" dirty="0">
                <a:latin typeface="Arial" pitchFamily="34" charset="0"/>
                <a:ea typeface="Geneva" charset="-128"/>
                <a:cs typeface="Arial" pitchFamily="34" charset="0"/>
              </a:rPr>
            </a:br>
            <a:r>
              <a:rPr lang="tr-TR" altLang="tr-TR" sz="2800" dirty="0">
                <a:solidFill>
                  <a:srgbClr val="FF0000"/>
                </a:solidFill>
                <a:latin typeface="Arial" pitchFamily="34" charset="0"/>
                <a:ea typeface="Geneva" charset="-128"/>
                <a:cs typeface="Arial" pitchFamily="34" charset="0"/>
              </a:rPr>
              <a:t>«</a:t>
            </a:r>
            <a:r>
              <a:rPr lang="tr-TR" altLang="tr-TR" sz="2800" b="1" dirty="0">
                <a:solidFill>
                  <a:srgbClr val="FF0000"/>
                </a:solidFill>
                <a:latin typeface="Arial" pitchFamily="34" charset="0"/>
                <a:ea typeface="Geneva" charset="-128"/>
                <a:cs typeface="Arial" pitchFamily="34" charset="0"/>
              </a:rPr>
              <a:t>Sat Geri Kirala» </a:t>
            </a:r>
            <a:r>
              <a:rPr lang="tr-TR" altLang="tr-TR" sz="2200" dirty="0">
                <a:latin typeface="Arial" pitchFamily="34" charset="0"/>
                <a:ea typeface="Geneva" charset="-128"/>
                <a:cs typeface="Arial" pitchFamily="34" charset="0"/>
              </a:rPr>
              <a:t>adıyla da anılan yasal düzenlemenin </a:t>
            </a:r>
            <a:r>
              <a:rPr lang="en-US" altLang="tr-TR" sz="2200" dirty="0" err="1">
                <a:latin typeface="Arial" pitchFamily="34" charset="0"/>
                <a:ea typeface="Geneva" charset="-128"/>
                <a:cs typeface="Arial" pitchFamily="34" charset="0"/>
              </a:rPr>
              <a:t>Şirket</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yöneticilerine</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kurumlarının</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mali</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bünyelerini</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güçlendirmek</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amacıyla</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değerlendirmeleri</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önerilmektedir</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Kurumlara</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Finansman</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imkanı</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sağlamak</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yanında</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Blanço</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Aktifindeki</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Taşınmazları</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Güncel</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Değerlerle</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raporlanması</a:t>
            </a:r>
            <a:r>
              <a:rPr lang="en-US" altLang="tr-TR" sz="2200" dirty="0">
                <a:latin typeface="Arial" pitchFamily="34" charset="0"/>
                <a:ea typeface="Geneva" charset="-128"/>
                <a:cs typeface="Arial" pitchFamily="34" charset="0"/>
              </a:rPr>
              <a:t> </a:t>
            </a:r>
            <a:r>
              <a:rPr lang="en-US" altLang="tr-TR" sz="2200" dirty="0" err="1">
                <a:latin typeface="Arial" pitchFamily="34" charset="0"/>
                <a:ea typeface="Geneva" charset="-128"/>
                <a:cs typeface="Arial" pitchFamily="34" charset="0"/>
              </a:rPr>
              <a:t>imkanı</a:t>
            </a:r>
            <a:r>
              <a:rPr lang="en-US" altLang="tr-TR" sz="2200" dirty="0">
                <a:latin typeface="Arial" pitchFamily="34" charset="0"/>
                <a:ea typeface="Geneva" charset="-128"/>
                <a:cs typeface="Arial" pitchFamily="34" charset="0"/>
              </a:rPr>
              <a:t> </a:t>
            </a:r>
            <a:r>
              <a:rPr lang="tr-TR" altLang="tr-TR" sz="2200" dirty="0">
                <a:latin typeface="Arial" pitchFamily="34" charset="0"/>
                <a:ea typeface="Geneva" charset="-128"/>
                <a:cs typeface="Arial" pitchFamily="34" charset="0"/>
              </a:rPr>
              <a:t>da </a:t>
            </a:r>
            <a:r>
              <a:rPr lang="en-US" altLang="tr-TR" sz="2200" dirty="0" err="1">
                <a:latin typeface="Arial" pitchFamily="34" charset="0"/>
                <a:ea typeface="Geneva" charset="-128"/>
                <a:cs typeface="Arial" pitchFamily="34" charset="0"/>
              </a:rPr>
              <a:t>sağlayacaktır</a:t>
            </a:r>
            <a:r>
              <a:rPr lang="en-US" altLang="tr-TR" sz="2200" dirty="0">
                <a:latin typeface="Arial" pitchFamily="34" charset="0"/>
                <a:ea typeface="Geneva" charset="-128"/>
                <a:cs typeface="Arial" pitchFamily="34" charset="0"/>
              </a:rPr>
              <a:t>.</a:t>
            </a:r>
            <a:br>
              <a:rPr lang="tr-TR" altLang="tr-TR" sz="2200" b="1" dirty="0">
                <a:latin typeface="Arial" pitchFamily="34" charset="0"/>
                <a:ea typeface="Geneva" charset="-128"/>
                <a:cs typeface="Arial" pitchFamily="34" charset="0"/>
              </a:rPr>
            </a:br>
            <a:r>
              <a:rPr lang="tr-TR" altLang="tr-TR" sz="2200" dirty="0">
                <a:latin typeface="Arial" pitchFamily="34" charset="0"/>
                <a:ea typeface="Geneva" charset="-128"/>
                <a:cs typeface="Arial" pitchFamily="34" charset="0"/>
              </a:rPr>
              <a:t>	</a:t>
            </a:r>
            <a:br>
              <a:rPr lang="tr-TR" altLang="tr-TR" sz="2200" b="1" dirty="0">
                <a:solidFill>
                  <a:srgbClr val="0033CC"/>
                </a:solidFill>
                <a:latin typeface="Arial" pitchFamily="34" charset="0"/>
                <a:ea typeface="Geneva" charset="-128"/>
                <a:cs typeface="Arial" pitchFamily="34" charset="0"/>
              </a:rPr>
            </a:br>
            <a:endParaRPr lang="tr-TR" altLang="tr-TR" sz="2200" dirty="0">
              <a:solidFill>
                <a:srgbClr val="0033CC"/>
              </a:solidFill>
              <a:latin typeface="Arial" pitchFamily="34" charset="0"/>
              <a:ea typeface="Geneva" charset="-128"/>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43253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ctrTitle" idx="4294967295"/>
          </p:nvPr>
        </p:nvSpPr>
        <p:spPr>
          <a:xfrm>
            <a:off x="648072" y="1340768"/>
            <a:ext cx="8460432" cy="4608512"/>
          </a:xfrm>
        </p:spPr>
        <p:txBody>
          <a:bodyPr>
            <a:normAutofit/>
          </a:bodyPr>
          <a:lstStyle/>
          <a:p>
            <a:r>
              <a:rPr lang="tr-TR" altLang="tr-TR" sz="2400" b="1" dirty="0">
                <a:solidFill>
                  <a:srgbClr val="0033CC"/>
                </a:solidFill>
                <a:latin typeface="Arial" pitchFamily="34" charset="0"/>
                <a:ea typeface="Geneva" charset="-128"/>
                <a:cs typeface="Arial" pitchFamily="34" charset="0"/>
              </a:rPr>
              <a:t>ÖZEL MALİYET BEDELİ KAVRAMI VE İTFASI </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Her hangi bir hataya meydan vermemek ve takip kolaylığı sağlamak bakımından, </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Kiralanan yer (Ofis, Depo </a:t>
            </a:r>
            <a:r>
              <a:rPr lang="tr-TR" altLang="tr-TR" sz="2400" dirty="0" err="1">
                <a:solidFill>
                  <a:srgbClr val="0033CC"/>
                </a:solidFill>
                <a:latin typeface="Arial" pitchFamily="34" charset="0"/>
                <a:ea typeface="Geneva" charset="-128"/>
                <a:cs typeface="Arial" pitchFamily="34" charset="0"/>
              </a:rPr>
              <a:t>v.b</a:t>
            </a:r>
            <a:r>
              <a:rPr lang="tr-TR" altLang="tr-TR" sz="2400" dirty="0">
                <a:solidFill>
                  <a:srgbClr val="0033CC"/>
                </a:solidFill>
                <a:latin typeface="Arial" pitchFamily="34" charset="0"/>
                <a:ea typeface="Geneva" charset="-128"/>
                <a:cs typeface="Arial" pitchFamily="34" charset="0"/>
              </a:rPr>
              <a:t>.) için yapılan harcamalar </a:t>
            </a:r>
            <a:r>
              <a:rPr lang="tr-TR" altLang="tr-TR" sz="2400" dirty="0">
                <a:solidFill>
                  <a:srgbClr val="FF0000"/>
                </a:solidFill>
                <a:latin typeface="Arial" pitchFamily="34" charset="0"/>
                <a:ea typeface="Geneva" charset="-128"/>
                <a:cs typeface="Arial" pitchFamily="34" charset="0"/>
              </a:rPr>
              <a:t>KİRA </a:t>
            </a:r>
            <a:r>
              <a:rPr lang="tr-TR" altLang="tr-TR" sz="2400" dirty="0">
                <a:solidFill>
                  <a:srgbClr val="0033CC"/>
                </a:solidFill>
                <a:latin typeface="Arial" pitchFamily="34" charset="0"/>
                <a:ea typeface="Geneva" charset="-128"/>
                <a:cs typeface="Arial" pitchFamily="34" charset="0"/>
              </a:rPr>
              <a:t>süresince </a:t>
            </a:r>
            <a:r>
              <a:rPr lang="tr-TR" altLang="tr-TR" sz="2400" dirty="0">
                <a:solidFill>
                  <a:srgbClr val="FF0000"/>
                </a:solidFill>
                <a:latin typeface="Arial" pitchFamily="34" charset="0"/>
                <a:ea typeface="Geneva" charset="-128"/>
                <a:cs typeface="Arial" pitchFamily="34" charset="0"/>
              </a:rPr>
              <a:t>İTFA</a:t>
            </a:r>
            <a:r>
              <a:rPr lang="tr-TR" altLang="tr-TR" sz="2400" dirty="0">
                <a:solidFill>
                  <a:srgbClr val="0033CC"/>
                </a:solidFill>
                <a:latin typeface="Arial" pitchFamily="34" charset="0"/>
                <a:ea typeface="Geneva" charset="-128"/>
                <a:cs typeface="Arial" pitchFamily="34" charset="0"/>
              </a:rPr>
              <a:t> edilmelidir. Genel uygulama 5 yıl % 20’ </a:t>
            </a:r>
            <a:r>
              <a:rPr lang="tr-TR" altLang="tr-TR" sz="2400" dirty="0" err="1">
                <a:solidFill>
                  <a:srgbClr val="0033CC"/>
                </a:solidFill>
                <a:latin typeface="Arial" pitchFamily="34" charset="0"/>
                <a:ea typeface="Geneva" charset="-128"/>
                <a:cs typeface="Arial" pitchFamily="34" charset="0"/>
              </a:rPr>
              <a:t>dir</a:t>
            </a:r>
            <a:r>
              <a:rPr lang="tr-TR" altLang="tr-TR" sz="2400" dirty="0">
                <a:solidFill>
                  <a:srgbClr val="0033CC"/>
                </a:solidFill>
                <a:latin typeface="Arial" pitchFamily="34" charset="0"/>
                <a:ea typeface="Geneva" charset="-128"/>
                <a:cs typeface="Arial" pitchFamily="34" charset="0"/>
              </a:rPr>
              <a:t>.</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264-ÖZEL MALİYETLER</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hesabının ve </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268-ÖZEL BİRİKMİŞ AMORTİSMANLAR </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alt hesapları, </a:t>
            </a:r>
            <a:r>
              <a:rPr lang="tr-TR" altLang="ja-JP" sz="2400" dirty="0" err="1">
                <a:solidFill>
                  <a:srgbClr val="0033CC"/>
                </a:solidFill>
                <a:latin typeface="Arial" pitchFamily="34" charset="0"/>
                <a:ea typeface="Geneva" charset="-128"/>
                <a:cs typeface="Arial" pitchFamily="34" charset="0"/>
              </a:rPr>
              <a:t>mecurun</a:t>
            </a:r>
            <a:r>
              <a:rPr lang="tr-TR" altLang="ja-JP" sz="2400" dirty="0">
                <a:solidFill>
                  <a:srgbClr val="0033CC"/>
                </a:solidFill>
                <a:latin typeface="Arial" pitchFamily="34" charset="0"/>
                <a:ea typeface="Geneva" charset="-128"/>
                <a:cs typeface="Arial" pitchFamily="34" charset="0"/>
              </a:rPr>
              <a:t> kullanılacağı yıllar bazında açılması, itfa hesaplamalarının </a:t>
            </a:r>
            <a:r>
              <a:rPr lang="tr-TR" altLang="ja-JP" sz="2400" dirty="0" err="1">
                <a:solidFill>
                  <a:srgbClr val="0033CC"/>
                </a:solidFill>
                <a:latin typeface="Arial" pitchFamily="34" charset="0"/>
                <a:ea typeface="Geneva" charset="-128"/>
                <a:cs typeface="Arial" pitchFamily="34" charset="0"/>
              </a:rPr>
              <a:t>kontrolu</a:t>
            </a:r>
            <a:r>
              <a:rPr lang="tr-TR" altLang="ja-JP" sz="2400" dirty="0">
                <a:solidFill>
                  <a:srgbClr val="0033CC"/>
                </a:solidFill>
                <a:latin typeface="Arial" pitchFamily="34" charset="0"/>
                <a:ea typeface="Geneva" charset="-128"/>
                <a:cs typeface="Arial" pitchFamily="34" charset="0"/>
              </a:rPr>
              <a:t> bakımından önerilmektedir.</a:t>
            </a:r>
            <a:endParaRPr lang="tr-TR" altLang="tr-TR" sz="2400" dirty="0">
              <a:solidFill>
                <a:srgbClr val="0033CC"/>
              </a:solidFill>
              <a:latin typeface="Arial" pitchFamily="34" charset="0"/>
              <a:ea typeface="Geneva" charset="-128"/>
              <a:cs typeface="Arial" pitchFamily="34" charset="0"/>
            </a:endParaRPr>
          </a:p>
        </p:txBody>
      </p:sp>
      <p:sp>
        <p:nvSpPr>
          <p:cNvPr id="61443" name="2 Metin kutusu"/>
          <p:cNvSpPr txBox="1">
            <a:spLocks noChangeArrowheads="1"/>
          </p:cNvSpPr>
          <p:nvPr/>
        </p:nvSpPr>
        <p:spPr bwMode="auto">
          <a:xfrm>
            <a:off x="782513"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869841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ctrTitle" idx="4294967295"/>
          </p:nvPr>
        </p:nvSpPr>
        <p:spPr>
          <a:xfrm>
            <a:off x="720080" y="1052736"/>
            <a:ext cx="8028384" cy="4896544"/>
          </a:xfrm>
        </p:spPr>
        <p:txBody>
          <a:bodyPr>
            <a:normAutofit/>
          </a:bodyPr>
          <a:lstStyle/>
          <a:p>
            <a:r>
              <a:rPr lang="tr-TR" altLang="tr-TR" sz="2400" b="1" dirty="0">
                <a:solidFill>
                  <a:srgbClr val="0033CC"/>
                </a:solidFill>
                <a:latin typeface="Arial" pitchFamily="34" charset="0"/>
                <a:ea typeface="Geneva" charset="-128"/>
                <a:cs typeface="Arial" pitchFamily="34" charset="0"/>
              </a:rPr>
              <a:t>BORÇLAR</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a:t>
            </a:r>
            <a:r>
              <a:rPr lang="tr-TR" altLang="tr-TR" sz="2400" dirty="0" err="1">
                <a:solidFill>
                  <a:srgbClr val="0033CC"/>
                </a:solidFill>
                <a:latin typeface="Arial" pitchFamily="34" charset="0"/>
                <a:ea typeface="Geneva" charset="-128"/>
                <a:cs typeface="Arial" pitchFamily="34" charset="0"/>
              </a:rPr>
              <a:t>Borçlar</a:t>
            </a:r>
            <a:r>
              <a:rPr lang="tr-TR" altLang="tr-TR" sz="2400" dirty="0">
                <a:solidFill>
                  <a:srgbClr val="0033CC"/>
                </a:solidFill>
                <a:latin typeface="Arial" pitchFamily="34" charset="0"/>
                <a:ea typeface="Geneva" charset="-128"/>
                <a:cs typeface="Arial" pitchFamily="34" charset="0"/>
              </a:rPr>
              <a:t>, Tek Düzen Hesap planında 3 ve 4 numaralı ana hesap guruplarında izlenir . VUK</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a:t>
            </a:r>
            <a:r>
              <a:rPr lang="tr-TR" altLang="ja-JP" sz="2400" dirty="0" err="1">
                <a:solidFill>
                  <a:srgbClr val="0033CC"/>
                </a:solidFill>
                <a:latin typeface="Arial" pitchFamily="34" charset="0"/>
                <a:ea typeface="Geneva" charset="-128"/>
                <a:cs typeface="Arial" pitchFamily="34" charset="0"/>
              </a:rPr>
              <a:t>nun</a:t>
            </a:r>
            <a:r>
              <a:rPr lang="tr-TR" altLang="ja-JP" sz="2400" dirty="0">
                <a:solidFill>
                  <a:srgbClr val="0033CC"/>
                </a:solidFill>
                <a:latin typeface="Arial" pitchFamily="34" charset="0"/>
                <a:ea typeface="Geneva" charset="-128"/>
                <a:cs typeface="Arial" pitchFamily="34" charset="0"/>
              </a:rPr>
              <a:t> 285. maddesine göre borçların mukayyet değerle değerlenmesi gerekmektedir. </a:t>
            </a:r>
            <a:br>
              <a:rPr lang="tr-TR" altLang="ja-JP" sz="2400" dirty="0">
                <a:solidFill>
                  <a:srgbClr val="0033CC"/>
                </a:solidFill>
                <a:latin typeface="Arial" pitchFamily="34" charset="0"/>
                <a:ea typeface="Geneva" charset="-128"/>
                <a:cs typeface="Arial" pitchFamily="34" charset="0"/>
              </a:rPr>
            </a:b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Ancak borçlar yabancı para cinsinden ise  VUK</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a:t>
            </a:r>
            <a:r>
              <a:rPr lang="tr-TR" altLang="ja-JP" sz="2400" dirty="0" err="1">
                <a:solidFill>
                  <a:srgbClr val="0033CC"/>
                </a:solidFill>
                <a:latin typeface="Arial" pitchFamily="34" charset="0"/>
                <a:ea typeface="Geneva" charset="-128"/>
                <a:cs typeface="Arial" pitchFamily="34" charset="0"/>
              </a:rPr>
              <a:t>nun</a:t>
            </a:r>
            <a:r>
              <a:rPr lang="tr-TR" altLang="ja-JP" sz="2400" dirty="0">
                <a:solidFill>
                  <a:srgbClr val="0033CC"/>
                </a:solidFill>
                <a:latin typeface="Arial" pitchFamily="34" charset="0"/>
                <a:ea typeface="Geneva" charset="-128"/>
                <a:cs typeface="Arial" pitchFamily="34" charset="0"/>
              </a:rPr>
              <a:t> 280. madde hükmü uyarınca Maliye Bakanlığınca tespit ve ilan edilen kurlar üzerinden değerlenmelidir. Değerleme sonucunda ortaya çıkan olumlu ve olumsuz farklar 646,656 ve 780 hesaplara intikal ettirilir.</a:t>
            </a:r>
            <a:endParaRPr lang="tr-TR" altLang="tr-TR" sz="2400" dirty="0">
              <a:solidFill>
                <a:srgbClr val="0033CC"/>
              </a:solidFill>
              <a:latin typeface="Arial" pitchFamily="34" charset="0"/>
              <a:ea typeface="Geneva" charset="-128"/>
              <a:cs typeface="Arial" pitchFamily="34" charset="0"/>
            </a:endParaRPr>
          </a:p>
        </p:txBody>
      </p:sp>
      <p:sp>
        <p:nvSpPr>
          <p:cNvPr id="62467" name="2 Metin kutusu"/>
          <p:cNvSpPr txBox="1">
            <a:spLocks noChangeArrowheads="1"/>
          </p:cNvSpPr>
          <p:nvPr/>
        </p:nvSpPr>
        <p:spPr bwMode="auto">
          <a:xfrm>
            <a:off x="683568"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176894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ctrTitle" idx="4294967295"/>
          </p:nvPr>
        </p:nvSpPr>
        <p:spPr>
          <a:xfrm>
            <a:off x="760040" y="1052736"/>
            <a:ext cx="7772400" cy="4968552"/>
          </a:xfrm>
        </p:spPr>
        <p:txBody>
          <a:bodyPr>
            <a:normAutofit/>
          </a:bodyPr>
          <a:lstStyle/>
          <a:p>
            <a:r>
              <a:rPr lang="tr-TR" altLang="tr-TR" sz="2400" b="1" dirty="0">
                <a:solidFill>
                  <a:srgbClr val="0033CC"/>
                </a:solidFill>
                <a:latin typeface="Arial" pitchFamily="34" charset="0"/>
                <a:ea typeface="Geneva" charset="-128"/>
                <a:cs typeface="Arial" pitchFamily="34" charset="0"/>
              </a:rPr>
              <a:t>BORÇLAR</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Yabancı para cinsinden borca ilişkin değerlemeye ilişkin kayıt örneği:</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_________________  /  ________________</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780 Finansman Giderleri                                    xxx</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300 Banka Kredileri                              xxx</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________________  /  _________________   </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FF0000"/>
                </a:solidFill>
                <a:latin typeface="Arial" pitchFamily="34" charset="0"/>
                <a:ea typeface="Geneva" charset="-128"/>
                <a:cs typeface="Arial" pitchFamily="34" charset="0"/>
              </a:rPr>
              <a:t>Önemli Not: Bu kayıt ekinde mutlaka Banka Dekontu ile Banka </a:t>
            </a:r>
            <a:r>
              <a:rPr lang="tr-TR" altLang="tr-TR" sz="2400" dirty="0" err="1">
                <a:solidFill>
                  <a:srgbClr val="FF0000"/>
                </a:solidFill>
                <a:latin typeface="Arial" pitchFamily="34" charset="0"/>
                <a:ea typeface="Geneva" charset="-128"/>
                <a:cs typeface="Arial" pitchFamily="34" charset="0"/>
              </a:rPr>
              <a:t>Extresi</a:t>
            </a:r>
            <a:r>
              <a:rPr lang="tr-TR" altLang="tr-TR" sz="2400" dirty="0">
                <a:solidFill>
                  <a:srgbClr val="FF0000"/>
                </a:solidFill>
                <a:latin typeface="Arial" pitchFamily="34" charset="0"/>
                <a:ea typeface="Geneva" charset="-128"/>
                <a:cs typeface="Arial" pitchFamily="34" charset="0"/>
              </a:rPr>
              <a:t> bulunmalıdır.</a:t>
            </a:r>
            <a:endParaRPr lang="tr-TR" altLang="tr-TR" sz="2400" dirty="0">
              <a:solidFill>
                <a:srgbClr val="0033CC"/>
              </a:solidFill>
              <a:latin typeface="Arial" pitchFamily="34" charset="0"/>
              <a:ea typeface="Geneva" charset="-128"/>
              <a:cs typeface="Arial" pitchFamily="34" charset="0"/>
            </a:endParaRPr>
          </a:p>
        </p:txBody>
      </p:sp>
      <p:sp>
        <p:nvSpPr>
          <p:cNvPr id="63491" name="2 Metin kutusu"/>
          <p:cNvSpPr txBox="1">
            <a:spLocks noChangeArrowheads="1"/>
          </p:cNvSpPr>
          <p:nvPr/>
        </p:nvSpPr>
        <p:spPr bwMode="auto">
          <a:xfrm>
            <a:off x="710505"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2014140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ctrTitle" idx="4294967295"/>
          </p:nvPr>
        </p:nvSpPr>
        <p:spPr>
          <a:xfrm>
            <a:off x="504056" y="908720"/>
            <a:ext cx="8532440" cy="5184576"/>
          </a:xfrm>
        </p:spPr>
        <p:txBody>
          <a:bodyPr>
            <a:noAutofit/>
          </a:bodyPr>
          <a:lstStyle/>
          <a:p>
            <a:r>
              <a:rPr lang="tr-TR" altLang="tr-TR" sz="2200" b="1" dirty="0">
                <a:solidFill>
                  <a:srgbClr val="0033CC"/>
                </a:solidFill>
                <a:latin typeface="Arial" pitchFamily="34" charset="0"/>
                <a:ea typeface="Geneva" charset="-128"/>
                <a:cs typeface="Arial" pitchFamily="34" charset="0"/>
              </a:rPr>
              <a:t>YENİLEME FONU: (549-Özel Fonlar)</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 Üç  yıl içinde satılanın yerine aynı amaçlı yeni bir ATİK alındığı takdirde, yeni alınan ATİK üzerinden ayrılan amortisman öncelikle ayrılan Yenileme Fonu</a:t>
            </a:r>
            <a:r>
              <a:rPr lang="ja-JP" altLang="tr-TR" sz="2200" dirty="0">
                <a:solidFill>
                  <a:srgbClr val="0033CC"/>
                </a:solidFill>
                <a:latin typeface="Arial" pitchFamily="34" charset="0"/>
                <a:ea typeface="Geneva" charset="-128"/>
                <a:cs typeface="Arial" pitchFamily="34" charset="0"/>
              </a:rPr>
              <a:t>‘</a:t>
            </a:r>
            <a:r>
              <a:rPr lang="tr-TR" altLang="ja-JP" sz="2200" dirty="0">
                <a:solidFill>
                  <a:srgbClr val="0033CC"/>
                </a:solidFill>
                <a:latin typeface="Arial" pitchFamily="34" charset="0"/>
                <a:ea typeface="Geneva" charset="-128"/>
                <a:cs typeface="Arial" pitchFamily="34" charset="0"/>
              </a:rPr>
              <a:t> </a:t>
            </a:r>
            <a:r>
              <a:rPr lang="tr-TR" altLang="ja-JP" sz="2200" dirty="0" err="1">
                <a:solidFill>
                  <a:srgbClr val="0033CC"/>
                </a:solidFill>
                <a:latin typeface="Arial" pitchFamily="34" charset="0"/>
                <a:ea typeface="Geneva" charset="-128"/>
                <a:cs typeface="Arial" pitchFamily="34" charset="0"/>
              </a:rPr>
              <a:t>na</a:t>
            </a:r>
            <a:r>
              <a:rPr lang="tr-TR" altLang="ja-JP" sz="2200" dirty="0">
                <a:solidFill>
                  <a:srgbClr val="0033CC"/>
                </a:solidFill>
                <a:latin typeface="Arial" pitchFamily="34" charset="0"/>
                <a:ea typeface="Geneva" charset="-128"/>
                <a:cs typeface="Arial" pitchFamily="34" charset="0"/>
              </a:rPr>
              <a:t> mahsup edilecek,  yenileme fonu bittikten sonra kalanı </a:t>
            </a:r>
            <a:r>
              <a:rPr lang="tr-TR" altLang="ja-JP" sz="2200" dirty="0" err="1">
                <a:solidFill>
                  <a:srgbClr val="0033CC"/>
                </a:solidFill>
                <a:latin typeface="Arial" pitchFamily="34" charset="0"/>
                <a:ea typeface="Geneva" charset="-128"/>
                <a:cs typeface="Arial" pitchFamily="34" charset="0"/>
              </a:rPr>
              <a:t>giderleştirilecektir</a:t>
            </a:r>
            <a:r>
              <a:rPr lang="tr-TR" altLang="ja-JP" sz="2200" dirty="0">
                <a:solidFill>
                  <a:srgbClr val="0033CC"/>
                </a:solidFill>
                <a:latin typeface="Arial" pitchFamily="34" charset="0"/>
                <a:ea typeface="Geneva" charset="-128"/>
                <a:cs typeface="Arial" pitchFamily="34" charset="0"/>
              </a:rPr>
              <a:t>.</a:t>
            </a:r>
            <a:br>
              <a:rPr lang="tr-TR" altLang="ja-JP" sz="2200" dirty="0">
                <a:solidFill>
                  <a:srgbClr val="0033CC"/>
                </a:solidFill>
                <a:latin typeface="Arial" pitchFamily="34" charset="0"/>
                <a:ea typeface="Geneva" charset="-128"/>
                <a:cs typeface="Arial" pitchFamily="34" charset="0"/>
              </a:rPr>
            </a:br>
            <a:br>
              <a:rPr lang="tr-TR" altLang="ja-JP" sz="2200" dirty="0">
                <a:solidFill>
                  <a:srgbClr val="0033CC"/>
                </a:solidFill>
                <a:latin typeface="Arial" pitchFamily="34" charset="0"/>
                <a:ea typeface="Geneva" charset="-128"/>
                <a:cs typeface="Arial" pitchFamily="34" charset="0"/>
              </a:rPr>
            </a:br>
            <a:r>
              <a:rPr lang="tr-TR" altLang="ja-JP" sz="2200" dirty="0">
                <a:solidFill>
                  <a:srgbClr val="0033CC"/>
                </a:solidFill>
                <a:latin typeface="Arial" pitchFamily="34" charset="0"/>
                <a:ea typeface="Geneva" charset="-128"/>
                <a:cs typeface="Arial" pitchFamily="34" charset="0"/>
              </a:rPr>
              <a:t>Önceki yıllarda ayrılıp fonda bekletilen tutarlar, durumlarına göre incelenip gerekli Gelir ve/veya Amortisman karşılık kayıtları kontrol edilmelidir.</a:t>
            </a:r>
            <a:br>
              <a:rPr lang="tr-TR" altLang="ja-JP" sz="2200" dirty="0">
                <a:solidFill>
                  <a:srgbClr val="0033CC"/>
                </a:solidFill>
                <a:latin typeface="Arial" pitchFamily="34" charset="0"/>
                <a:ea typeface="Geneva" charset="-128"/>
                <a:cs typeface="Arial" pitchFamily="34" charset="0"/>
              </a:rPr>
            </a:br>
            <a:br>
              <a:rPr lang="tr-TR" altLang="ja-JP" sz="2400" dirty="0">
                <a:solidFill>
                  <a:srgbClr val="0033CC"/>
                </a:solidFill>
                <a:latin typeface="Arial" pitchFamily="34" charset="0"/>
                <a:ea typeface="Geneva" charset="-128"/>
                <a:cs typeface="Arial" pitchFamily="34" charset="0"/>
              </a:rPr>
            </a:br>
            <a:r>
              <a:rPr lang="tr-TR" altLang="ja-JP" sz="2400" dirty="0">
                <a:solidFill>
                  <a:srgbClr val="FF0000"/>
                </a:solidFill>
                <a:latin typeface="Arial" pitchFamily="34" charset="0"/>
                <a:ea typeface="Geneva" charset="-128"/>
                <a:cs typeface="Arial" pitchFamily="34" charset="0"/>
              </a:rPr>
              <a:t>Önemli Not: Yenileme Fonunda bekletilen tutar için bekleme süresi « 3 Yıl» kontrol edilmeli, süresi dolan tutar Gelir Tablosuna alınmak üzere ilgili kayıt yapılmalıdır.</a:t>
            </a:r>
            <a:endParaRPr lang="tr-TR" altLang="tr-TR" sz="2400" dirty="0">
              <a:solidFill>
                <a:srgbClr val="0033CC"/>
              </a:solidFill>
              <a:latin typeface="Arial" pitchFamily="34" charset="0"/>
              <a:ea typeface="Geneva" charset="-128"/>
              <a:cs typeface="Arial" pitchFamily="34" charset="0"/>
            </a:endParaRPr>
          </a:p>
        </p:txBody>
      </p:sp>
      <p:sp>
        <p:nvSpPr>
          <p:cNvPr id="64515" name="2 Metin kutusu"/>
          <p:cNvSpPr txBox="1">
            <a:spLocks noChangeArrowheads="1"/>
          </p:cNvSpPr>
          <p:nvPr/>
        </p:nvSpPr>
        <p:spPr bwMode="auto">
          <a:xfrm>
            <a:off x="782513" y="50867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2843851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ctrTitle" idx="4294967295"/>
          </p:nvPr>
        </p:nvSpPr>
        <p:spPr>
          <a:xfrm>
            <a:off x="688032" y="1124744"/>
            <a:ext cx="8060432" cy="4896544"/>
          </a:xfrm>
        </p:spPr>
        <p:txBody>
          <a:bodyPr>
            <a:normAutofit/>
          </a:bodyPr>
          <a:lstStyle/>
          <a:p>
            <a:r>
              <a:rPr lang="tr-TR" altLang="tr-TR" sz="2400" b="1" dirty="0">
                <a:solidFill>
                  <a:srgbClr val="0033CC"/>
                </a:solidFill>
                <a:latin typeface="Arial" pitchFamily="34" charset="0"/>
                <a:ea typeface="Geneva" charset="-128"/>
                <a:cs typeface="Arial" pitchFamily="34" charset="0"/>
              </a:rPr>
              <a:t>TAHAKKUK  VE DÖNEMSELLİK</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İşletmenin sürekliliği kavramı uyarınca sınırsız kabul edilen ömrünün, belirli dönemlere bölünmesi ve her dönemin faaliyet sonuçlarının diğer dönemlerden bağımsız olarak saptanmasıdır.   </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Gelir ve giderlerin tahakkuk esasına göre muhasebeleştirilmesi, hasılat, gelir ve karların aynı döneme ait maliyet, gider ve zararlarla karşılaştırılması bu kavramın gereğidir.</a:t>
            </a:r>
          </a:p>
        </p:txBody>
      </p:sp>
      <p:sp>
        <p:nvSpPr>
          <p:cNvPr id="65539" name="2 Metin kutusu"/>
          <p:cNvSpPr txBox="1">
            <a:spLocks noChangeArrowheads="1"/>
          </p:cNvSpPr>
          <p:nvPr/>
        </p:nvSpPr>
        <p:spPr bwMode="auto">
          <a:xfrm>
            <a:off x="710505" y="62068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732708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ctrTitle" idx="4294967295"/>
          </p:nvPr>
        </p:nvSpPr>
        <p:spPr>
          <a:xfrm>
            <a:off x="709108" y="1412776"/>
            <a:ext cx="8183372" cy="4104456"/>
          </a:xfrm>
        </p:spPr>
        <p:txBody>
          <a:bodyPr>
            <a:normAutofit/>
          </a:bodyPr>
          <a:lstStyle/>
          <a:p>
            <a:r>
              <a:rPr lang="tr-TR" altLang="tr-TR" sz="2800" b="1" dirty="0">
                <a:solidFill>
                  <a:srgbClr val="0033CC"/>
                </a:solidFill>
                <a:latin typeface="Arial" pitchFamily="34" charset="0"/>
                <a:ea typeface="Geneva" charset="-128"/>
                <a:cs typeface="Arial" pitchFamily="34" charset="0"/>
              </a:rPr>
              <a:t>İHRACATTA GÖTÜRÜ GİDER :</a:t>
            </a:r>
            <a:br>
              <a:rPr lang="tr-TR" altLang="tr-TR" sz="2800" dirty="0">
                <a:solidFill>
                  <a:srgbClr val="0033CC"/>
                </a:solidFill>
                <a:latin typeface="Arial" pitchFamily="34" charset="0"/>
                <a:ea typeface="Geneva" charset="-128"/>
                <a:cs typeface="Arial" pitchFamily="34" charset="0"/>
              </a:rPr>
            </a:br>
            <a:br>
              <a:rPr lang="tr-TR" altLang="tr-TR" sz="2800" dirty="0">
                <a:solidFill>
                  <a:srgbClr val="0033CC"/>
                </a:solidFill>
                <a:latin typeface="Arial" pitchFamily="34" charset="0"/>
                <a:ea typeface="Geneva" charset="-128"/>
                <a:cs typeface="Arial" pitchFamily="34" charset="0"/>
              </a:rPr>
            </a:br>
            <a:r>
              <a:rPr lang="tr-TR" altLang="tr-TR" sz="2800" dirty="0">
                <a:solidFill>
                  <a:srgbClr val="0033CC"/>
                </a:solidFill>
                <a:latin typeface="Arial" pitchFamily="34" charset="0"/>
                <a:ea typeface="Geneva" charset="-128"/>
                <a:cs typeface="Arial" pitchFamily="34" charset="0"/>
              </a:rPr>
              <a:t>Götürü Gider uygulamasından ihracat (Bavul Ticareti hariç), yurtdışında inşaat, onarma, montaj ve  taşımacılık faaliyetlerinde bulunan dar mükellefiyet esasında vergilendirilenler de dahil olmak üzere gelir ve kurumlar vergisi mükellefleri yararlanabileceklerdir.</a:t>
            </a:r>
          </a:p>
        </p:txBody>
      </p:sp>
      <p:sp>
        <p:nvSpPr>
          <p:cNvPr id="66563" name="2 Metin kutusu"/>
          <p:cNvSpPr txBox="1">
            <a:spLocks noChangeArrowheads="1"/>
          </p:cNvSpPr>
          <p:nvPr/>
        </p:nvSpPr>
        <p:spPr bwMode="auto">
          <a:xfrm>
            <a:off x="710505" y="62068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2008843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txBox="1">
            <a:spLocks/>
          </p:cNvSpPr>
          <p:nvPr/>
        </p:nvSpPr>
        <p:spPr bwMode="auto">
          <a:xfrm>
            <a:off x="428625" y="2060575"/>
            <a:ext cx="82296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endParaRPr lang="en-US" altLang="tr-TR" sz="2800">
              <a:solidFill>
                <a:schemeClr val="tx2"/>
              </a:solidFill>
            </a:endParaRPr>
          </a:p>
        </p:txBody>
      </p:sp>
      <p:sp>
        <p:nvSpPr>
          <p:cNvPr id="12292" name="1 Başlık"/>
          <p:cNvSpPr txBox="1">
            <a:spLocks/>
          </p:cNvSpPr>
          <p:nvPr/>
        </p:nvSpPr>
        <p:spPr bwMode="auto">
          <a:xfrm>
            <a:off x="581025" y="908720"/>
            <a:ext cx="82296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pPr algn="ctr"/>
            <a:endParaRPr lang="tr-TR" altLang="tr-TR" sz="2800" b="1" dirty="0">
              <a:solidFill>
                <a:schemeClr val="tx2"/>
              </a:solidFill>
            </a:endParaRPr>
          </a:p>
          <a:p>
            <a:pPr algn="ctr"/>
            <a:r>
              <a:rPr lang="tr-TR" altLang="tr-TR" sz="2000" b="1" u="sng" dirty="0">
                <a:solidFill>
                  <a:schemeClr val="tx2"/>
                </a:solidFill>
              </a:rPr>
              <a:t>YÖNETİM FAALİYET RAPORU YAYINLANMASI SON GÜNÜ Şubat.2017 ayı sonu </a:t>
            </a:r>
            <a:r>
              <a:rPr lang="ja-JP" altLang="tr-TR" sz="2000" b="1" u="sng" dirty="0">
                <a:solidFill>
                  <a:schemeClr val="tx2"/>
                </a:solidFill>
              </a:rPr>
              <a:t>‘</a:t>
            </a:r>
            <a:r>
              <a:rPr lang="tr-TR" altLang="ja-JP" sz="2000" b="1" u="sng" dirty="0">
                <a:solidFill>
                  <a:schemeClr val="tx2"/>
                </a:solidFill>
              </a:rPr>
              <a:t>dur.</a:t>
            </a:r>
          </a:p>
          <a:p>
            <a:pPr algn="ctr"/>
            <a:endParaRPr lang="tr-TR" altLang="tr-TR" sz="2800" b="1" dirty="0">
              <a:solidFill>
                <a:schemeClr val="tx2"/>
              </a:solidFill>
            </a:endParaRPr>
          </a:p>
          <a:p>
            <a:r>
              <a:rPr lang="tr-TR" altLang="tr-TR" sz="1800" b="1" dirty="0">
                <a:solidFill>
                  <a:srgbClr val="0033CC"/>
                </a:solidFill>
              </a:rPr>
              <a:t>TANIMLAR</a:t>
            </a:r>
          </a:p>
          <a:p>
            <a:endParaRPr lang="tr-TR" altLang="tr-TR" sz="1800" dirty="0">
              <a:solidFill>
                <a:srgbClr val="0033CC"/>
              </a:solidFill>
            </a:endParaRPr>
          </a:p>
          <a:p>
            <a:r>
              <a:rPr lang="tr-TR" altLang="tr-TR" sz="1800" b="1" dirty="0">
                <a:solidFill>
                  <a:srgbClr val="0033CC"/>
                </a:solidFill>
              </a:rPr>
              <a:t>MADDE 3 – (1</a:t>
            </a:r>
            <a:r>
              <a:rPr lang="tr-TR" altLang="tr-TR" sz="1800" dirty="0">
                <a:solidFill>
                  <a:srgbClr val="0033CC"/>
                </a:solidFill>
              </a:rPr>
              <a:t>) Bu Yönetmelikte geçen;…………</a:t>
            </a:r>
          </a:p>
          <a:p>
            <a:r>
              <a:rPr lang="tr-TR" altLang="tr-TR" sz="1800" dirty="0">
                <a:solidFill>
                  <a:srgbClr val="0033CC"/>
                </a:solidFill>
              </a:rPr>
              <a:t>e) Şirket: Anonim, </a:t>
            </a:r>
            <a:r>
              <a:rPr lang="tr-TR" altLang="tr-TR" sz="1800" dirty="0" err="1">
                <a:solidFill>
                  <a:srgbClr val="0033CC"/>
                </a:solidFill>
              </a:rPr>
              <a:t>limited</a:t>
            </a:r>
            <a:r>
              <a:rPr lang="tr-TR" altLang="tr-TR" sz="1800" dirty="0">
                <a:solidFill>
                  <a:srgbClr val="0033CC"/>
                </a:solidFill>
              </a:rPr>
              <a:t> ve sermayesi paylara bölünmüş komandit şirketi,  …………</a:t>
            </a:r>
          </a:p>
          <a:p>
            <a:r>
              <a:rPr lang="tr-TR" altLang="tr-TR" sz="1800" dirty="0">
                <a:solidFill>
                  <a:srgbClr val="0033CC"/>
                </a:solidFill>
              </a:rPr>
              <a:t>g) Yıllık faaliyet raporu: Yönetim organı tarafından Kanuna ve bu Yönetmeliğe göre düzenlenen, şirketin ilgili yıla ilişkin faaliyetlerinin akışı ile her yönüyle finansal durumunun doğru, eksiksiz, dolambaçsız, gerçeğe uygun ve dürüst bir şekilde yansıtıldığı, şirketin gelişmesinin ve karşılaşılması muhtemel risklerin belirtildiği raporu,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9320"/>
            <a:ext cx="1483584" cy="505236"/>
          </a:xfrm>
          <a:prstGeom prst="rect">
            <a:avLst/>
          </a:prstGeom>
        </p:spPr>
      </p:pic>
    </p:spTree>
    <p:extLst>
      <p:ext uri="{BB962C8B-B14F-4D97-AF65-F5344CB8AC3E}">
        <p14:creationId xmlns:p14="http://schemas.microsoft.com/office/powerpoint/2010/main" val="1607318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ctrTitle" idx="4294967295"/>
          </p:nvPr>
        </p:nvSpPr>
        <p:spPr>
          <a:xfrm>
            <a:off x="755576" y="1268760"/>
            <a:ext cx="7772400" cy="4429125"/>
          </a:xfrm>
        </p:spPr>
        <p:txBody>
          <a:bodyPr>
            <a:normAutofit fontScale="90000"/>
          </a:bodyPr>
          <a:lstStyle/>
          <a:p>
            <a:r>
              <a:rPr lang="tr-TR" altLang="tr-TR" sz="2400" b="1" dirty="0">
                <a:solidFill>
                  <a:srgbClr val="0033CC"/>
                </a:solidFill>
                <a:latin typeface="Arial" pitchFamily="34" charset="0"/>
                <a:ea typeface="Geneva" charset="-128"/>
                <a:cs typeface="Arial" pitchFamily="34" charset="0"/>
              </a:rPr>
              <a:t>İHRACATTA GÖTÜRÜ GİDER : </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Ancak, İhracatını Dış Ticaret Sermaye Şirketlerinden ve/veya </a:t>
            </a:r>
            <a:r>
              <a:rPr lang="tr-TR" altLang="tr-TR" sz="2400" dirty="0" err="1">
                <a:solidFill>
                  <a:srgbClr val="0033CC"/>
                </a:solidFill>
                <a:latin typeface="Arial" pitchFamily="34" charset="0"/>
                <a:ea typeface="Geneva" charset="-128"/>
                <a:cs typeface="Arial" pitchFamily="34" charset="0"/>
              </a:rPr>
              <a:t>Sektörel</a:t>
            </a:r>
            <a:r>
              <a:rPr lang="tr-TR" altLang="tr-TR" sz="2400" dirty="0">
                <a:solidFill>
                  <a:srgbClr val="0033CC"/>
                </a:solidFill>
                <a:latin typeface="Arial" pitchFamily="34" charset="0"/>
                <a:ea typeface="Geneva" charset="-128"/>
                <a:cs typeface="Arial" pitchFamily="34" charset="0"/>
              </a:rPr>
              <a:t> Dış Ticaret Şirketleri aracılığı ile gerçekleştiren ihracatçı firmalar, bu ihracatları ile ilgili olarak, götürü gider uygulamasından yararlanamayacaklardır.</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Döviz olarak elde edilen ihracat hasılatının Türk Lirası karşılığının tespitinde, hasılatın kanuni defterlere kaydedildiği tarihte geçerli olan ve T.C. Merkez bankasınca tespit ve ilan edilmiş döviz alış kurlarının esas alınması gerekmektedir. </a:t>
            </a:r>
            <a:br>
              <a:rPr lang="tr-TR" altLang="tr-TR" sz="2000" dirty="0">
                <a:solidFill>
                  <a:srgbClr val="0033CC"/>
                </a:solidFill>
                <a:latin typeface="Arial" pitchFamily="34" charset="0"/>
                <a:ea typeface="Geneva" charset="-128"/>
                <a:cs typeface="Arial" pitchFamily="34" charset="0"/>
              </a:rPr>
            </a:br>
            <a:endParaRPr lang="tr-TR" altLang="tr-TR" sz="2000" dirty="0">
              <a:solidFill>
                <a:srgbClr val="0033CC"/>
              </a:solidFill>
              <a:latin typeface="Arial" pitchFamily="34" charset="0"/>
              <a:ea typeface="Geneva" charset="-128"/>
              <a:cs typeface="Arial" pitchFamily="34" charset="0"/>
            </a:endParaRPr>
          </a:p>
        </p:txBody>
      </p:sp>
      <p:sp>
        <p:nvSpPr>
          <p:cNvPr id="67587" name="3 Metin kutusu"/>
          <p:cNvSpPr txBox="1">
            <a:spLocks noChangeArrowheads="1"/>
          </p:cNvSpPr>
          <p:nvPr/>
        </p:nvSpPr>
        <p:spPr bwMode="auto">
          <a:xfrm>
            <a:off x="683568"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a:effectLst>
                  <a:outerShdw blurRad="38100" dist="38100" dir="2700000" algn="tl">
                    <a:srgbClr val="000000">
                      <a:alpha val="43137"/>
                    </a:srgbClr>
                  </a:outerShdw>
                </a:effectLst>
              </a:rPr>
              <a:t>3– DÖNEMSONU İŞLEMLERİ VE MUHASEBELEŞTİRİLMESİ : </a:t>
            </a:r>
            <a:endParaRPr lang="tr-TR" altLang="tr-TR" sz="2400" b="1">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616519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ctrTitle" idx="4294967295"/>
          </p:nvPr>
        </p:nvSpPr>
        <p:spPr>
          <a:xfrm>
            <a:off x="718889" y="1412776"/>
            <a:ext cx="8029575" cy="4392488"/>
          </a:xfrm>
        </p:spPr>
        <p:txBody>
          <a:bodyPr>
            <a:noAutofit/>
          </a:bodyPr>
          <a:lstStyle/>
          <a:p>
            <a:r>
              <a:rPr lang="tr-TR" altLang="tr-TR" sz="2400" b="1" dirty="0">
                <a:solidFill>
                  <a:srgbClr val="0033CC"/>
                </a:solidFill>
                <a:latin typeface="Arial" pitchFamily="34" charset="0"/>
                <a:ea typeface="Geneva" charset="-128"/>
                <a:cs typeface="Arial" pitchFamily="34" charset="0"/>
              </a:rPr>
              <a:t>İHRACATTA GÖTÜRÜ GİDER</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Sevkiyat ile dövizin gelişi sırasında ortaya çıkan kur farkı gelirleri hesaplama dışı tutulacaktır.</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Uygulamada, tevsik edilemeyen giderler, dönem içinde, belgesiz olarak, harcamayı yapana kasadan nakit olarak ödenmek suretiyle çıkışı yapılacak ve </a:t>
            </a:r>
            <a:r>
              <a:rPr lang="ja-JP" altLang="tr-TR" sz="2400" b="1" dirty="0">
                <a:solidFill>
                  <a:srgbClr val="0033CC"/>
                </a:solidFill>
                <a:latin typeface="Arial" pitchFamily="34" charset="0"/>
                <a:ea typeface="Geneva" charset="-128"/>
                <a:cs typeface="Arial" pitchFamily="34" charset="0"/>
              </a:rPr>
              <a:t>“</a:t>
            </a:r>
            <a:r>
              <a:rPr lang="tr-TR" altLang="ja-JP" sz="2400" b="1" dirty="0">
                <a:solidFill>
                  <a:srgbClr val="0033CC"/>
                </a:solidFill>
                <a:latin typeface="Arial" pitchFamily="34" charset="0"/>
                <a:ea typeface="Geneva" charset="-128"/>
                <a:cs typeface="Arial" pitchFamily="34" charset="0"/>
              </a:rPr>
              <a:t>760-...-İhracat Götürü Gideri</a:t>
            </a:r>
            <a:r>
              <a:rPr lang="ja-JP" altLang="tr-TR" sz="2400" b="1"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hesabı borçlandırılacak, dönemin sonunda </a:t>
            </a:r>
            <a:r>
              <a:rPr lang="ja-JP" altLang="tr-TR" sz="2400" b="1" dirty="0">
                <a:solidFill>
                  <a:srgbClr val="0033CC"/>
                </a:solidFill>
                <a:latin typeface="Arial" pitchFamily="34" charset="0"/>
                <a:ea typeface="Geneva" charset="-128"/>
                <a:cs typeface="Arial" pitchFamily="34" charset="0"/>
              </a:rPr>
              <a:t>“</a:t>
            </a:r>
            <a:r>
              <a:rPr lang="tr-TR" altLang="ja-JP" sz="2400" b="1" dirty="0">
                <a:solidFill>
                  <a:srgbClr val="0033CC"/>
                </a:solidFill>
                <a:latin typeface="Arial" pitchFamily="34" charset="0"/>
                <a:ea typeface="Geneva" charset="-128"/>
                <a:cs typeface="Arial" pitchFamily="34" charset="0"/>
              </a:rPr>
              <a:t>760-...-İhracat Götürü Gideri</a:t>
            </a:r>
            <a:r>
              <a:rPr lang="ja-JP" altLang="tr-TR" sz="2400" b="1"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hesabı belirtilen ihracat hasılatının binde beşi oranında hesaplanan tutar ile karşılaştırılacaktır.     </a:t>
            </a:r>
            <a:br>
              <a:rPr lang="tr-TR" altLang="ja-JP" sz="2400" dirty="0">
                <a:latin typeface="Arial" pitchFamily="34" charset="0"/>
                <a:ea typeface="Geneva" charset="-128"/>
                <a:cs typeface="Arial" pitchFamily="34" charset="0"/>
              </a:rPr>
            </a:br>
            <a:endParaRPr lang="tr-TR" altLang="tr-TR" sz="2400" dirty="0">
              <a:latin typeface="Arial" pitchFamily="34" charset="0"/>
              <a:ea typeface="Geneva" charset="-128"/>
              <a:cs typeface="Arial" pitchFamily="34" charset="0"/>
            </a:endParaRPr>
          </a:p>
        </p:txBody>
      </p:sp>
      <p:sp>
        <p:nvSpPr>
          <p:cNvPr id="68611" name="2 Metin kutusu"/>
          <p:cNvSpPr txBox="1">
            <a:spLocks noChangeArrowheads="1"/>
          </p:cNvSpPr>
          <p:nvPr/>
        </p:nvSpPr>
        <p:spPr bwMode="auto">
          <a:xfrm>
            <a:off x="710505"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2741381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ctrTitle" idx="4294967295"/>
          </p:nvPr>
        </p:nvSpPr>
        <p:spPr>
          <a:xfrm>
            <a:off x="688032" y="1124744"/>
            <a:ext cx="7772400" cy="5303639"/>
          </a:xfrm>
        </p:spPr>
        <p:txBody>
          <a:bodyPr>
            <a:normAutofit fontScale="90000"/>
          </a:bodyPr>
          <a:lstStyle/>
          <a:p>
            <a:r>
              <a:rPr lang="tr-TR" altLang="tr-TR" sz="2600" b="1" dirty="0">
                <a:solidFill>
                  <a:srgbClr val="0033CC"/>
                </a:solidFill>
                <a:latin typeface="Arial" pitchFamily="34" charset="0"/>
                <a:ea typeface="Geneva" charset="-128"/>
                <a:cs typeface="Arial" pitchFamily="34" charset="0"/>
              </a:rPr>
              <a:t>ÖDENMEYEN SSK PRİMLERİ :</a:t>
            </a:r>
            <a:br>
              <a:rPr lang="tr-TR" altLang="tr-TR" sz="2600" b="1" dirty="0">
                <a:solidFill>
                  <a:srgbClr val="0033CC"/>
                </a:solidFill>
                <a:latin typeface="Arial" pitchFamily="34" charset="0"/>
                <a:ea typeface="Geneva" charset="-128"/>
                <a:cs typeface="Arial" pitchFamily="34" charset="0"/>
              </a:rPr>
            </a:br>
            <a:br>
              <a:rPr lang="tr-TR" altLang="tr-TR" sz="2600" b="1"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Takvim yılı sonu itibariyle, </a:t>
            </a:r>
            <a:r>
              <a:rPr lang="tr-TR" altLang="tr-TR" sz="2200" b="1" dirty="0">
                <a:solidFill>
                  <a:srgbClr val="0033CC"/>
                </a:solidFill>
                <a:latin typeface="Arial" pitchFamily="34" charset="0"/>
                <a:ea typeface="Geneva" charset="-128"/>
                <a:cs typeface="Arial" pitchFamily="34" charset="0"/>
              </a:rPr>
              <a:t>31 Ocak tarihine kadar </a:t>
            </a:r>
            <a:r>
              <a:rPr lang="tr-TR" altLang="tr-TR" sz="2200" dirty="0">
                <a:solidFill>
                  <a:srgbClr val="0033CC"/>
                </a:solidFill>
                <a:latin typeface="Arial" pitchFamily="34" charset="0"/>
                <a:ea typeface="Geneva" charset="-128"/>
                <a:cs typeface="Arial" pitchFamily="34" charset="0"/>
              </a:rPr>
              <a:t>ödenmeyen aylık SGK primleri, mali kar</a:t>
            </a:r>
            <a:r>
              <a:rPr lang="ja-JP" altLang="tr-TR" sz="2200" dirty="0">
                <a:solidFill>
                  <a:srgbClr val="0033CC"/>
                </a:solidFill>
                <a:latin typeface="Arial" pitchFamily="34" charset="0"/>
                <a:ea typeface="Geneva" charset="-128"/>
                <a:cs typeface="Arial" pitchFamily="34" charset="0"/>
              </a:rPr>
              <a:t>‘</a:t>
            </a:r>
            <a:r>
              <a:rPr lang="tr-TR" altLang="ja-JP" sz="2200" dirty="0">
                <a:solidFill>
                  <a:srgbClr val="0033CC"/>
                </a:solidFill>
                <a:latin typeface="Arial" pitchFamily="34" charset="0"/>
                <a:ea typeface="Geneva" charset="-128"/>
                <a:cs typeface="Arial" pitchFamily="34" charset="0"/>
              </a:rPr>
              <a:t> </a:t>
            </a:r>
            <a:r>
              <a:rPr lang="tr-TR" altLang="ja-JP" sz="2200" dirty="0" err="1">
                <a:solidFill>
                  <a:srgbClr val="0033CC"/>
                </a:solidFill>
                <a:latin typeface="Arial" pitchFamily="34" charset="0"/>
                <a:ea typeface="Geneva" charset="-128"/>
                <a:cs typeface="Arial" pitchFamily="34" charset="0"/>
              </a:rPr>
              <a:t>ın</a:t>
            </a:r>
            <a:r>
              <a:rPr lang="tr-TR" altLang="ja-JP" sz="2200" dirty="0">
                <a:solidFill>
                  <a:srgbClr val="0033CC"/>
                </a:solidFill>
                <a:latin typeface="Arial" pitchFamily="34" charset="0"/>
                <a:ea typeface="Geneva" charset="-128"/>
                <a:cs typeface="Arial" pitchFamily="34" charset="0"/>
              </a:rPr>
              <a:t> hesaplanmasında gider olarak indirilemeyecektir.</a:t>
            </a:r>
            <a:br>
              <a:rPr lang="tr-TR" altLang="ja-JP" sz="2200" dirty="0">
                <a:solidFill>
                  <a:srgbClr val="0033CC"/>
                </a:solidFill>
                <a:latin typeface="Arial" pitchFamily="34" charset="0"/>
                <a:ea typeface="Geneva" charset="-128"/>
                <a:cs typeface="Arial" pitchFamily="34" charset="0"/>
              </a:rPr>
            </a:br>
            <a:r>
              <a:rPr lang="tr-TR" altLang="ja-JP" sz="2200" dirty="0">
                <a:solidFill>
                  <a:srgbClr val="0033CC"/>
                </a:solidFill>
                <a:latin typeface="Arial" pitchFamily="34" charset="0"/>
                <a:ea typeface="Geneva" charset="-128"/>
                <a:cs typeface="Arial" pitchFamily="34" charset="0"/>
              </a:rPr>
              <a:t>	</a:t>
            </a:r>
            <a:br>
              <a:rPr lang="tr-TR" altLang="ja-JP" sz="2200" dirty="0">
                <a:solidFill>
                  <a:srgbClr val="0033CC"/>
                </a:solidFill>
                <a:latin typeface="Arial" pitchFamily="34" charset="0"/>
                <a:ea typeface="Geneva" charset="-128"/>
                <a:cs typeface="Arial" pitchFamily="34" charset="0"/>
              </a:rPr>
            </a:br>
            <a:r>
              <a:rPr lang="tr-TR" altLang="ja-JP" sz="2200" b="1" dirty="0">
                <a:solidFill>
                  <a:srgbClr val="0033CC"/>
                </a:solidFill>
                <a:latin typeface="Arial" pitchFamily="34" charset="0"/>
                <a:ea typeface="Geneva" charset="-128"/>
                <a:cs typeface="Arial" pitchFamily="34" charset="0"/>
              </a:rPr>
              <a:t>368 No.lu hesapta izlenen, vadesi geçmiş ödenmeyen SGK  primleri toplamı </a:t>
            </a:r>
            <a:r>
              <a:rPr lang="tr-TR" altLang="ja-JP" sz="2200" dirty="0">
                <a:solidFill>
                  <a:srgbClr val="0033CC"/>
                </a:solidFill>
                <a:latin typeface="Arial" pitchFamily="34" charset="0"/>
                <a:ea typeface="Geneva" charset="-128"/>
                <a:cs typeface="Arial" pitchFamily="34" charset="0"/>
              </a:rPr>
              <a:t>Yıllık Kurumlar Vergisi Beyannamesinde KKEG olarak Kurum Kazancına eklenecektir. Bu işlem için her hangi bir Muhasebe Kaydı yapılmayacaktır, sadece Nazım Hesaplarda dip not amacıyla izlenebilir.</a:t>
            </a:r>
            <a:br>
              <a:rPr lang="tr-TR" altLang="ja-JP" sz="2200" dirty="0">
                <a:solidFill>
                  <a:srgbClr val="0033CC"/>
                </a:solidFill>
                <a:latin typeface="Arial" pitchFamily="34" charset="0"/>
                <a:ea typeface="Geneva" charset="-128"/>
                <a:cs typeface="Arial" pitchFamily="34" charset="0"/>
              </a:rPr>
            </a:br>
            <a:r>
              <a:rPr lang="tr-TR" altLang="ja-JP" sz="2200" dirty="0">
                <a:solidFill>
                  <a:srgbClr val="0033CC"/>
                </a:solidFill>
                <a:latin typeface="Arial" pitchFamily="34" charset="0"/>
                <a:ea typeface="Geneva" charset="-128"/>
                <a:cs typeface="Arial" pitchFamily="34" charset="0"/>
              </a:rPr>
              <a:t>(</a:t>
            </a:r>
            <a:r>
              <a:rPr lang="tr-TR" altLang="ja-JP" sz="2200" dirty="0" err="1">
                <a:solidFill>
                  <a:srgbClr val="FF0000"/>
                </a:solidFill>
                <a:latin typeface="Arial" pitchFamily="34" charset="0"/>
                <a:ea typeface="Geneva" charset="-128"/>
                <a:cs typeface="Arial" pitchFamily="34" charset="0"/>
              </a:rPr>
              <a:t>SGK’dan</a:t>
            </a:r>
            <a:r>
              <a:rPr lang="tr-TR" altLang="ja-JP" sz="2200" dirty="0">
                <a:solidFill>
                  <a:srgbClr val="FF0000"/>
                </a:solidFill>
                <a:latin typeface="Arial" pitchFamily="34" charset="0"/>
                <a:ea typeface="Geneva" charset="-128"/>
                <a:cs typeface="Arial" pitchFamily="34" charset="0"/>
              </a:rPr>
              <a:t> alınacak borç dökümü KV Çalışma dosyasında olmalıdır.)</a:t>
            </a:r>
            <a:br>
              <a:rPr lang="tr-TR" altLang="ja-JP" sz="2200" dirty="0">
                <a:solidFill>
                  <a:srgbClr val="0033CC"/>
                </a:solidFill>
                <a:latin typeface="Arial" pitchFamily="34" charset="0"/>
                <a:ea typeface="Geneva" charset="-128"/>
                <a:cs typeface="Arial" pitchFamily="34" charset="0"/>
              </a:rPr>
            </a:br>
            <a:r>
              <a:rPr lang="tr-TR" altLang="ja-JP" sz="2200" dirty="0">
                <a:solidFill>
                  <a:srgbClr val="0033CC"/>
                </a:solidFill>
                <a:latin typeface="Arial" pitchFamily="34" charset="0"/>
                <a:ea typeface="Geneva" charset="-128"/>
                <a:cs typeface="Arial" pitchFamily="34" charset="0"/>
              </a:rPr>
              <a:t>Sonraki yıl ve/veya yıllarda ödenenler ise ilgili dönemin Yıllık  Kurumlar Vergisi Beyannamesinde «Vergilenmeyecek Gelir» olarak Kurum Kazancından düşülecektir.</a:t>
            </a:r>
            <a:br>
              <a:rPr lang="tr-TR" altLang="ja-JP" sz="2200" dirty="0">
                <a:solidFill>
                  <a:srgbClr val="0033CC"/>
                </a:solidFill>
                <a:latin typeface="Arial" pitchFamily="34" charset="0"/>
                <a:ea typeface="Geneva" charset="-128"/>
                <a:cs typeface="Arial" pitchFamily="34" charset="0"/>
              </a:rPr>
            </a:br>
            <a:endParaRPr lang="tr-TR" altLang="tr-TR" sz="2000" dirty="0">
              <a:solidFill>
                <a:srgbClr val="0033CC"/>
              </a:solidFill>
              <a:latin typeface="Arial" pitchFamily="34" charset="0"/>
              <a:ea typeface="Geneva" charset="-128"/>
              <a:cs typeface="Arial" pitchFamily="34" charset="0"/>
            </a:endParaRPr>
          </a:p>
        </p:txBody>
      </p:sp>
      <p:sp>
        <p:nvSpPr>
          <p:cNvPr id="69635" name="2 Metin kutusu"/>
          <p:cNvSpPr txBox="1">
            <a:spLocks noChangeArrowheads="1"/>
          </p:cNvSpPr>
          <p:nvPr/>
        </p:nvSpPr>
        <p:spPr bwMode="auto">
          <a:xfrm>
            <a:off x="710505"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994002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ctrTitle" idx="4294967295"/>
          </p:nvPr>
        </p:nvSpPr>
        <p:spPr>
          <a:xfrm>
            <a:off x="683568" y="1124744"/>
            <a:ext cx="7772400" cy="4680520"/>
          </a:xfrm>
        </p:spPr>
        <p:txBody>
          <a:bodyPr>
            <a:normAutofit fontScale="90000"/>
          </a:bodyPr>
          <a:lstStyle/>
          <a:p>
            <a:r>
              <a:rPr lang="tr-TR" altLang="tr-TR" sz="2400" b="1" dirty="0">
                <a:solidFill>
                  <a:srgbClr val="0033CC"/>
                </a:solidFill>
                <a:latin typeface="Arial" pitchFamily="34" charset="0"/>
                <a:ea typeface="Geneva" charset="-128"/>
                <a:cs typeface="Arial" pitchFamily="34" charset="0"/>
              </a:rPr>
              <a:t>GEÇMİŞ YIL ZARARLARI :</a:t>
            </a:r>
            <a:br>
              <a:rPr lang="tr-TR" altLang="tr-TR" sz="2400" b="1"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İşletme Kurumlar Vergisi matrahının tespitinde kurumlar vergisi beyannamesinde her yıla ilişkin tutarları ayrı ayrı göstermek şartıyla  bilançosundaki Geçmiş Yıl Zararlarını, kar edilmesi durumunda  beş yıldan fazla nakledilmemek şartıyla indirim konusu yapabilir.</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580.11      2011  Yılı Zararı </a:t>
            </a:r>
            <a:r>
              <a:rPr lang="tr-TR" altLang="tr-TR" sz="2400" dirty="0">
                <a:solidFill>
                  <a:srgbClr val="FF0000"/>
                </a:solidFill>
                <a:latin typeface="Arial" pitchFamily="34" charset="0"/>
                <a:ea typeface="Geneva" charset="-128"/>
                <a:cs typeface="Arial" pitchFamily="34" charset="0"/>
              </a:rPr>
              <a:t>(Bilançodaki Ticari Zarar)</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580.11.01 2011  </a:t>
            </a:r>
            <a:r>
              <a:rPr lang="tr-TR" altLang="tr-TR" sz="2000" dirty="0">
                <a:solidFill>
                  <a:srgbClr val="0033CC"/>
                </a:solidFill>
                <a:latin typeface="Arial" pitchFamily="34" charset="0"/>
                <a:ea typeface="Geneva" charset="-128"/>
                <a:cs typeface="Arial" pitchFamily="34" charset="0"/>
              </a:rPr>
              <a:t>Yılı Mali Zararı </a:t>
            </a:r>
            <a:r>
              <a:rPr lang="tr-TR" altLang="tr-TR" sz="2000" dirty="0">
                <a:solidFill>
                  <a:srgbClr val="FF0000"/>
                </a:solidFill>
                <a:latin typeface="Arial" pitchFamily="34" charset="0"/>
                <a:ea typeface="Geneva" charset="-128"/>
                <a:cs typeface="Arial" pitchFamily="34" charset="0"/>
              </a:rPr>
              <a:t>(Vergi Beyannamesindeki Zarar)</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580.11.02    2011  Yılı K.K.E.G.</a:t>
            </a:r>
            <a:br>
              <a:rPr lang="tr-TR" altLang="tr-TR" sz="2400" dirty="0">
                <a:latin typeface="Arial" pitchFamily="34" charset="0"/>
                <a:ea typeface="Geneva" charset="-128"/>
                <a:cs typeface="Arial" pitchFamily="34" charset="0"/>
              </a:rPr>
            </a:br>
            <a:br>
              <a:rPr lang="tr-TR" altLang="tr-TR" sz="1800" dirty="0">
                <a:latin typeface="Arial" pitchFamily="34" charset="0"/>
                <a:ea typeface="Geneva" charset="-128"/>
                <a:cs typeface="Arial" pitchFamily="34" charset="0"/>
              </a:rPr>
            </a:br>
            <a:endParaRPr lang="tr-TR" altLang="tr-TR" sz="1800" dirty="0">
              <a:latin typeface="Arial" pitchFamily="34" charset="0"/>
              <a:ea typeface="Geneva" charset="-128"/>
              <a:cs typeface="Arial" pitchFamily="34" charset="0"/>
            </a:endParaRPr>
          </a:p>
        </p:txBody>
      </p:sp>
      <p:sp>
        <p:nvSpPr>
          <p:cNvPr id="70659" name="2 Metin kutusu"/>
          <p:cNvSpPr txBox="1">
            <a:spLocks noChangeArrowheads="1"/>
          </p:cNvSpPr>
          <p:nvPr/>
        </p:nvSpPr>
        <p:spPr bwMode="auto">
          <a:xfrm>
            <a:off x="683568"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243484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ctrTitle" idx="4294967295"/>
          </p:nvPr>
        </p:nvSpPr>
        <p:spPr>
          <a:xfrm>
            <a:off x="683568" y="1052736"/>
            <a:ext cx="8172450" cy="4896544"/>
          </a:xfrm>
        </p:spPr>
        <p:txBody>
          <a:bodyPr>
            <a:noAutofit/>
          </a:bodyPr>
          <a:lstStyle/>
          <a:p>
            <a:r>
              <a:rPr lang="tr-TR" altLang="tr-TR" sz="2200" b="1" dirty="0">
                <a:solidFill>
                  <a:srgbClr val="0033CC"/>
                </a:solidFill>
                <a:latin typeface="Arial" pitchFamily="34" charset="0"/>
                <a:ea typeface="Geneva" charset="-128"/>
                <a:cs typeface="Arial" pitchFamily="34" charset="0"/>
              </a:rPr>
              <a:t>GAYRİMENKUL VE İŞTİRAK HİSSELERİ SATIŞ KARI İSTİSNASI :</a:t>
            </a:r>
            <a:br>
              <a:rPr lang="tr-TR" altLang="tr-TR" sz="2200" b="1"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 </a:t>
            </a:r>
            <a:r>
              <a:rPr lang="tr-TR" altLang="tr-TR" sz="2200" b="1" dirty="0">
                <a:solidFill>
                  <a:srgbClr val="FF0000"/>
                </a:solidFill>
                <a:latin typeface="Arial" pitchFamily="34" charset="0"/>
                <a:ea typeface="Geneva" charset="-128"/>
                <a:cs typeface="Arial" pitchFamily="34" charset="0"/>
              </a:rPr>
              <a:t>(KVK Md.5/1-e)</a:t>
            </a:r>
            <a:r>
              <a:rPr lang="tr-TR" altLang="tr-TR" sz="2200" dirty="0">
                <a:solidFill>
                  <a:srgbClr val="FF0000"/>
                </a:solidFill>
                <a:latin typeface="Arial" pitchFamily="34" charset="0"/>
                <a:ea typeface="Geneva" charset="-128"/>
                <a:cs typeface="Arial" pitchFamily="34" charset="0"/>
              </a:rPr>
              <a:t>  </a:t>
            </a: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 (İstisna oranı %100</a:t>
            </a:r>
            <a:r>
              <a:rPr lang="ja-JP" altLang="tr-TR" sz="2200" dirty="0">
                <a:solidFill>
                  <a:srgbClr val="0033CC"/>
                </a:solidFill>
                <a:latin typeface="Arial" pitchFamily="34" charset="0"/>
                <a:ea typeface="Geneva" charset="-128"/>
                <a:cs typeface="Arial" pitchFamily="34" charset="0"/>
              </a:rPr>
              <a:t>’</a:t>
            </a:r>
            <a:r>
              <a:rPr lang="tr-TR" altLang="ja-JP" sz="2200" dirty="0">
                <a:solidFill>
                  <a:srgbClr val="0033CC"/>
                </a:solidFill>
                <a:latin typeface="Arial" pitchFamily="34" charset="0"/>
                <a:ea typeface="Geneva" charset="-128"/>
                <a:cs typeface="Arial" pitchFamily="34" charset="0"/>
              </a:rPr>
              <a:t>den %75</a:t>
            </a:r>
            <a:r>
              <a:rPr lang="ja-JP" altLang="tr-TR" sz="2200" dirty="0">
                <a:solidFill>
                  <a:srgbClr val="0033CC"/>
                </a:solidFill>
                <a:latin typeface="Arial" pitchFamily="34" charset="0"/>
                <a:ea typeface="Geneva" charset="-128"/>
                <a:cs typeface="Arial" pitchFamily="34" charset="0"/>
              </a:rPr>
              <a:t>’</a:t>
            </a:r>
            <a:r>
              <a:rPr lang="tr-TR" altLang="ja-JP" sz="2200" dirty="0">
                <a:solidFill>
                  <a:srgbClr val="0033CC"/>
                </a:solidFill>
                <a:latin typeface="Arial" pitchFamily="34" charset="0"/>
                <a:ea typeface="Geneva" charset="-128"/>
                <a:cs typeface="Arial" pitchFamily="34" charset="0"/>
              </a:rPr>
              <a:t>e indirilmiştir. Bu fıkranın yürürlük tarihi </a:t>
            </a:r>
            <a:r>
              <a:rPr lang="tr-TR" altLang="ja-JP" sz="2200" b="1" dirty="0">
                <a:solidFill>
                  <a:srgbClr val="0033CC"/>
                </a:solidFill>
                <a:latin typeface="Arial" pitchFamily="34" charset="0"/>
                <a:ea typeface="Geneva" charset="-128"/>
                <a:cs typeface="Arial" pitchFamily="34" charset="0"/>
              </a:rPr>
              <a:t>21/06/2006</a:t>
            </a:r>
            <a:r>
              <a:rPr lang="ja-JP" altLang="tr-TR" sz="2200" b="1" dirty="0">
                <a:solidFill>
                  <a:srgbClr val="0033CC"/>
                </a:solidFill>
                <a:latin typeface="Arial" pitchFamily="34" charset="0"/>
                <a:ea typeface="Geneva" charset="-128"/>
                <a:cs typeface="Arial" pitchFamily="34" charset="0"/>
              </a:rPr>
              <a:t>’</a:t>
            </a:r>
            <a:r>
              <a:rPr lang="tr-TR" altLang="ja-JP" sz="2200" dirty="0">
                <a:solidFill>
                  <a:srgbClr val="0033CC"/>
                </a:solidFill>
                <a:latin typeface="Arial" pitchFamily="34" charset="0"/>
                <a:ea typeface="Geneva" charset="-128"/>
                <a:cs typeface="Arial" pitchFamily="34" charset="0"/>
              </a:rPr>
              <a:t> </a:t>
            </a:r>
            <a:r>
              <a:rPr lang="tr-TR" altLang="ja-JP" sz="2200" dirty="0" err="1">
                <a:solidFill>
                  <a:srgbClr val="0033CC"/>
                </a:solidFill>
                <a:latin typeface="Arial" pitchFamily="34" charset="0"/>
                <a:ea typeface="Geneva" charset="-128"/>
                <a:cs typeface="Arial" pitchFamily="34" charset="0"/>
              </a:rPr>
              <a:t>dır</a:t>
            </a:r>
            <a:r>
              <a:rPr lang="tr-TR" altLang="ja-JP" sz="2200" dirty="0">
                <a:solidFill>
                  <a:srgbClr val="0033CC"/>
                </a:solidFill>
                <a:latin typeface="Arial" pitchFamily="34" charset="0"/>
                <a:ea typeface="Geneva" charset="-128"/>
                <a:cs typeface="Arial" pitchFamily="34" charset="0"/>
              </a:rPr>
              <a:t>.) </a:t>
            </a:r>
            <a:br>
              <a:rPr lang="tr-TR" altLang="ja-JP" sz="2200" dirty="0">
                <a:solidFill>
                  <a:srgbClr val="0033CC"/>
                </a:solidFill>
                <a:latin typeface="Arial" pitchFamily="34" charset="0"/>
                <a:ea typeface="Geneva" charset="-128"/>
                <a:cs typeface="Arial" pitchFamily="34" charset="0"/>
              </a:rPr>
            </a:br>
            <a:r>
              <a:rPr lang="tr-TR" altLang="ja-JP" sz="2200" dirty="0">
                <a:solidFill>
                  <a:srgbClr val="0033CC"/>
                </a:solidFill>
                <a:latin typeface="Arial" pitchFamily="34" charset="0"/>
                <a:ea typeface="Geneva" charset="-128"/>
                <a:cs typeface="Arial" pitchFamily="34" charset="0"/>
              </a:rPr>
              <a:t>      </a:t>
            </a:r>
            <a:br>
              <a:rPr lang="tr-TR" altLang="ja-JP" sz="2200" dirty="0">
                <a:solidFill>
                  <a:srgbClr val="0033CC"/>
                </a:solidFill>
                <a:latin typeface="Arial" pitchFamily="34" charset="0"/>
                <a:ea typeface="Geneva" charset="-128"/>
                <a:cs typeface="Arial" pitchFamily="34" charset="0"/>
              </a:rPr>
            </a:br>
            <a:r>
              <a:rPr lang="tr-TR" altLang="ja-JP" sz="2200" dirty="0">
                <a:solidFill>
                  <a:srgbClr val="0033CC"/>
                </a:solidFill>
                <a:latin typeface="Arial" pitchFamily="34" charset="0"/>
                <a:ea typeface="Geneva" charset="-128"/>
                <a:cs typeface="Arial" pitchFamily="34" charset="0"/>
              </a:rPr>
              <a:t>Ayrıca; İki tam yıl aktifte bulunan Gayrı menkul ve İştirak Hisselerinin Satışında (</a:t>
            </a:r>
            <a:r>
              <a:rPr lang="tr-TR" altLang="ja-JP" sz="2200" b="1" dirty="0">
                <a:solidFill>
                  <a:srgbClr val="0033CC"/>
                </a:solidFill>
                <a:latin typeface="Arial" pitchFamily="34" charset="0"/>
                <a:ea typeface="Geneva" charset="-128"/>
                <a:cs typeface="Arial" pitchFamily="34" charset="0"/>
              </a:rPr>
              <a:t>3065</a:t>
            </a:r>
            <a:r>
              <a:rPr lang="tr-TR" altLang="ja-JP" sz="2200" dirty="0">
                <a:solidFill>
                  <a:srgbClr val="0033CC"/>
                </a:solidFill>
                <a:latin typeface="Arial" pitchFamily="34" charset="0"/>
                <a:ea typeface="Geneva" charset="-128"/>
                <a:cs typeface="Arial" pitchFamily="34" charset="0"/>
              </a:rPr>
              <a:t> sayılı </a:t>
            </a:r>
            <a:r>
              <a:rPr lang="tr-TR" altLang="ja-JP" sz="2200" b="1" dirty="0">
                <a:solidFill>
                  <a:srgbClr val="FF0000"/>
                </a:solidFill>
                <a:latin typeface="Arial" pitchFamily="34" charset="0"/>
                <a:ea typeface="Geneva" charset="-128"/>
                <a:cs typeface="Arial" pitchFamily="34" charset="0"/>
              </a:rPr>
              <a:t>KDV</a:t>
            </a:r>
            <a:r>
              <a:rPr lang="tr-TR" altLang="ja-JP" sz="2200" dirty="0">
                <a:solidFill>
                  <a:srgbClr val="FF0000"/>
                </a:solidFill>
                <a:latin typeface="Arial" pitchFamily="34" charset="0"/>
                <a:ea typeface="Geneva" charset="-128"/>
                <a:cs typeface="Arial" pitchFamily="34" charset="0"/>
              </a:rPr>
              <a:t> Kanununun </a:t>
            </a:r>
            <a:r>
              <a:rPr lang="tr-TR" altLang="ja-JP" sz="2200" b="1" dirty="0">
                <a:solidFill>
                  <a:srgbClr val="FF0000"/>
                </a:solidFill>
                <a:latin typeface="Arial" pitchFamily="34" charset="0"/>
                <a:ea typeface="Geneva" charset="-128"/>
                <a:cs typeface="Arial" pitchFamily="34" charset="0"/>
              </a:rPr>
              <a:t>17. Maddesine</a:t>
            </a:r>
            <a:r>
              <a:rPr lang="tr-TR" altLang="ja-JP" sz="2200" b="1" dirty="0">
                <a:solidFill>
                  <a:srgbClr val="0033CC"/>
                </a:solidFill>
                <a:latin typeface="Arial" pitchFamily="34" charset="0"/>
                <a:ea typeface="Geneva" charset="-128"/>
                <a:cs typeface="Arial" pitchFamily="34" charset="0"/>
              </a:rPr>
              <a:t> </a:t>
            </a:r>
            <a:r>
              <a:rPr lang="tr-TR" altLang="ja-JP" sz="2200" dirty="0">
                <a:solidFill>
                  <a:srgbClr val="0033CC"/>
                </a:solidFill>
                <a:latin typeface="Arial" pitchFamily="34" charset="0"/>
                <a:ea typeface="Geneva" charset="-128"/>
                <a:cs typeface="Arial" pitchFamily="34" charset="0"/>
              </a:rPr>
              <a:t>5281 sayılı kanun ile eklenen </a:t>
            </a:r>
            <a:r>
              <a:rPr lang="tr-TR" altLang="ja-JP" sz="2200" b="1" dirty="0">
                <a:solidFill>
                  <a:srgbClr val="0033CC"/>
                </a:solidFill>
                <a:latin typeface="Arial" pitchFamily="34" charset="0"/>
                <a:ea typeface="Geneva" charset="-128"/>
                <a:cs typeface="Arial" pitchFamily="34" charset="0"/>
              </a:rPr>
              <a:t>( r ) </a:t>
            </a:r>
            <a:r>
              <a:rPr lang="tr-TR" altLang="ja-JP" sz="2200" dirty="0">
                <a:solidFill>
                  <a:srgbClr val="0033CC"/>
                </a:solidFill>
                <a:latin typeface="Arial" pitchFamily="34" charset="0"/>
                <a:ea typeface="Geneva" charset="-128"/>
                <a:cs typeface="Arial" pitchFamily="34" charset="0"/>
              </a:rPr>
              <a:t>fıkrası gereği) Katma Değer Vergisi hesaplanmayacaktır. Öteden beri Geçici Madde ile yapılan bu uygulama </a:t>
            </a:r>
            <a:r>
              <a:rPr lang="tr-TR" altLang="ja-JP" sz="2200" b="1" dirty="0">
                <a:solidFill>
                  <a:srgbClr val="0033CC"/>
                </a:solidFill>
                <a:latin typeface="Arial" pitchFamily="34" charset="0"/>
                <a:ea typeface="Geneva" charset="-128"/>
                <a:cs typeface="Arial" pitchFamily="34" charset="0"/>
              </a:rPr>
              <a:t>01.01.2005</a:t>
            </a:r>
            <a:r>
              <a:rPr lang="tr-TR" altLang="ja-JP" sz="2200" dirty="0">
                <a:solidFill>
                  <a:srgbClr val="0033CC"/>
                </a:solidFill>
                <a:latin typeface="Arial" pitchFamily="34" charset="0"/>
                <a:ea typeface="Geneva" charset="-128"/>
                <a:cs typeface="Arial" pitchFamily="34" charset="0"/>
              </a:rPr>
              <a:t> geçerlilik ve </a:t>
            </a:r>
            <a:r>
              <a:rPr lang="tr-TR" altLang="ja-JP" sz="2200" b="1" dirty="0">
                <a:solidFill>
                  <a:srgbClr val="0033CC"/>
                </a:solidFill>
                <a:latin typeface="Arial" pitchFamily="34" charset="0"/>
                <a:ea typeface="Geneva" charset="-128"/>
                <a:cs typeface="Arial" pitchFamily="34" charset="0"/>
              </a:rPr>
              <a:t>31.12.2004</a:t>
            </a:r>
            <a:r>
              <a:rPr lang="tr-TR" altLang="ja-JP" sz="2200" dirty="0">
                <a:solidFill>
                  <a:srgbClr val="0033CC"/>
                </a:solidFill>
                <a:latin typeface="Arial" pitchFamily="34" charset="0"/>
                <a:ea typeface="Geneva" charset="-128"/>
                <a:cs typeface="Arial" pitchFamily="34" charset="0"/>
              </a:rPr>
              <a:t> yürürlük tarihi itibariyle kalıcı hale gelmiştir. Kar</a:t>
            </a:r>
            <a:r>
              <a:rPr lang="ja-JP" altLang="tr-TR" sz="2200" dirty="0">
                <a:solidFill>
                  <a:srgbClr val="0033CC"/>
                </a:solidFill>
                <a:latin typeface="Arial" pitchFamily="34" charset="0"/>
                <a:ea typeface="Geneva" charset="-128"/>
                <a:cs typeface="Arial" pitchFamily="34" charset="0"/>
              </a:rPr>
              <a:t>’</a:t>
            </a:r>
            <a:r>
              <a:rPr lang="tr-TR" altLang="ja-JP" sz="2200" dirty="0">
                <a:solidFill>
                  <a:srgbClr val="0033CC"/>
                </a:solidFill>
                <a:latin typeface="Arial" pitchFamily="34" charset="0"/>
                <a:ea typeface="Geneva" charset="-128"/>
                <a:cs typeface="Arial" pitchFamily="34" charset="0"/>
              </a:rPr>
              <a:t> </a:t>
            </a:r>
            <a:r>
              <a:rPr lang="tr-TR" altLang="ja-JP" sz="2200" dirty="0" err="1">
                <a:solidFill>
                  <a:srgbClr val="0033CC"/>
                </a:solidFill>
                <a:latin typeface="Arial" pitchFamily="34" charset="0"/>
                <a:ea typeface="Geneva" charset="-128"/>
                <a:cs typeface="Arial" pitchFamily="34" charset="0"/>
              </a:rPr>
              <a:t>ın</a:t>
            </a:r>
            <a:r>
              <a:rPr lang="tr-TR" altLang="ja-JP" sz="2200" dirty="0">
                <a:solidFill>
                  <a:srgbClr val="0033CC"/>
                </a:solidFill>
                <a:latin typeface="Arial" pitchFamily="34" charset="0"/>
                <a:ea typeface="Geneva" charset="-128"/>
                <a:cs typeface="Arial" pitchFamily="34" charset="0"/>
              </a:rPr>
              <a:t> sermayeye eklenme şartı aranmamaktadır.</a:t>
            </a:r>
            <a:endParaRPr lang="tr-TR" altLang="tr-TR" sz="2200" dirty="0">
              <a:solidFill>
                <a:srgbClr val="0033CC"/>
              </a:solidFill>
              <a:latin typeface="Arial" pitchFamily="34" charset="0"/>
              <a:ea typeface="Geneva" charset="-128"/>
              <a:cs typeface="Arial" pitchFamily="34" charset="0"/>
            </a:endParaRPr>
          </a:p>
        </p:txBody>
      </p:sp>
      <p:sp>
        <p:nvSpPr>
          <p:cNvPr id="71683" name="2 Metin kutusu"/>
          <p:cNvSpPr txBox="1">
            <a:spLocks noChangeArrowheads="1"/>
          </p:cNvSpPr>
          <p:nvPr/>
        </p:nvSpPr>
        <p:spPr bwMode="auto">
          <a:xfrm>
            <a:off x="710505"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a:effectLst>
                  <a:outerShdw blurRad="38100" dist="38100" dir="2700000" algn="tl">
                    <a:srgbClr val="000000">
                      <a:alpha val="43137"/>
                    </a:srgbClr>
                  </a:outerShdw>
                </a:effectLst>
              </a:rPr>
              <a:t>3– DÖNEMSONU İŞLEMLERİ VE MUHASEBELEŞTİRİLMESİ : </a:t>
            </a:r>
            <a:endParaRPr lang="tr-TR" altLang="tr-TR" sz="2400" b="1">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101529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ctrTitle" idx="4294967295"/>
          </p:nvPr>
        </p:nvSpPr>
        <p:spPr>
          <a:xfrm>
            <a:off x="611560" y="1092746"/>
            <a:ext cx="7956376" cy="4784526"/>
          </a:xfrm>
        </p:spPr>
        <p:txBody>
          <a:bodyPr>
            <a:normAutofit/>
          </a:bodyPr>
          <a:lstStyle/>
          <a:p>
            <a:r>
              <a:rPr lang="tr-TR" altLang="tr-TR" sz="2400" b="1" dirty="0">
                <a:solidFill>
                  <a:srgbClr val="0033CC"/>
                </a:solidFill>
                <a:latin typeface="Arial" pitchFamily="34" charset="0"/>
                <a:ea typeface="Geneva" charset="-128"/>
                <a:cs typeface="Arial" pitchFamily="34" charset="0"/>
              </a:rPr>
              <a:t>KAR DAĞITIMI  :</a:t>
            </a:r>
            <a:br>
              <a:rPr lang="tr-TR" altLang="tr-TR" sz="2400"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 Genel Kurul veya Ortaklar Kurulu’</a:t>
            </a:r>
            <a:r>
              <a:rPr lang="tr-TR" altLang="ja-JP" sz="2400" dirty="0">
                <a:solidFill>
                  <a:srgbClr val="0033CC"/>
                </a:solidFill>
                <a:latin typeface="Arial" pitchFamily="34" charset="0"/>
                <a:ea typeface="Geneva" charset="-128"/>
                <a:cs typeface="Arial" pitchFamily="34" charset="0"/>
              </a:rPr>
              <a:t>nca </a:t>
            </a:r>
            <a:r>
              <a:rPr lang="tr-TR" altLang="ja-JP" sz="2400" dirty="0" err="1">
                <a:solidFill>
                  <a:srgbClr val="0033CC"/>
                </a:solidFill>
                <a:latin typeface="Arial" pitchFamily="34" charset="0"/>
                <a:ea typeface="Geneva" charset="-128"/>
                <a:cs typeface="Arial" pitchFamily="34" charset="0"/>
              </a:rPr>
              <a:t>kar’ın</a:t>
            </a:r>
            <a:r>
              <a:rPr lang="tr-TR" altLang="ja-JP" sz="2400" dirty="0">
                <a:solidFill>
                  <a:srgbClr val="0033CC"/>
                </a:solidFill>
                <a:latin typeface="Arial" pitchFamily="34" charset="0"/>
                <a:ea typeface="Geneva" charset="-128"/>
                <a:cs typeface="Arial" pitchFamily="34" charset="0"/>
              </a:rPr>
              <a:t> dağıtılma karar verilmesi  durumunda;</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     </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 2002 yılı ve önceki yıllara ait dağıtılmayan karların dağıtılması  halinde  4842 sayılı  yasa ile  Gelir Vergisi  Kanununa  eklenen  61.ve 62.  maddeler kapsamında   kar dağıtımı yapılacaktır.</a:t>
            </a:r>
            <a:endParaRPr lang="tr-TR" altLang="tr-TR" sz="2400" dirty="0">
              <a:solidFill>
                <a:srgbClr val="0033CC"/>
              </a:solidFill>
              <a:latin typeface="Arial" pitchFamily="34" charset="0"/>
              <a:ea typeface="Geneva" charset="-128"/>
              <a:cs typeface="Arial" pitchFamily="34" charset="0"/>
            </a:endParaRPr>
          </a:p>
        </p:txBody>
      </p:sp>
      <p:sp>
        <p:nvSpPr>
          <p:cNvPr id="72707" name="2 Metin kutusu"/>
          <p:cNvSpPr txBox="1">
            <a:spLocks noChangeArrowheads="1"/>
          </p:cNvSpPr>
          <p:nvPr/>
        </p:nvSpPr>
        <p:spPr bwMode="auto">
          <a:xfrm>
            <a:off x="683568" y="692696"/>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2563909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ctrTitle" idx="4294967295"/>
          </p:nvPr>
        </p:nvSpPr>
        <p:spPr>
          <a:xfrm>
            <a:off x="576064" y="1124744"/>
            <a:ext cx="7740352" cy="4896544"/>
          </a:xfrm>
        </p:spPr>
        <p:txBody>
          <a:bodyPr>
            <a:normAutofit/>
          </a:bodyPr>
          <a:lstStyle/>
          <a:p>
            <a:r>
              <a:rPr lang="tr-TR" altLang="tr-TR" sz="2400" b="1" dirty="0">
                <a:solidFill>
                  <a:srgbClr val="0033CC"/>
                </a:solidFill>
                <a:latin typeface="Arial" pitchFamily="34" charset="0"/>
                <a:ea typeface="Geneva" charset="-128"/>
                <a:cs typeface="Arial" pitchFamily="34" charset="0"/>
              </a:rPr>
              <a:t>KAR DAĞITIMI </a:t>
            </a:r>
            <a:br>
              <a:rPr lang="tr-TR" altLang="tr-TR" sz="2400" b="1"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2003 ve daha sonraki yıllara  ait karların dağıtılması durumunda ise; kurumun ortaklık yapısına bakılacak, ortaklar arasında </a:t>
            </a:r>
            <a:r>
              <a:rPr lang="tr-TR" altLang="tr-TR" sz="2400" u="sng" dirty="0">
                <a:solidFill>
                  <a:srgbClr val="0033CC"/>
                </a:solidFill>
                <a:latin typeface="Arial" pitchFamily="34" charset="0"/>
                <a:ea typeface="Geneva" charset="-128"/>
                <a:cs typeface="Arial" pitchFamily="34" charset="0"/>
              </a:rPr>
              <a:t>tüzel kişi kurum bulunması   halinde bu tüzel kişilere ait kar payı üzerinden kar dağıtımında stopaj yapılmayacak. </a:t>
            </a:r>
            <a:br>
              <a:rPr lang="tr-TR" altLang="tr-TR" sz="2400" u="sng" dirty="0">
                <a:solidFill>
                  <a:srgbClr val="0033CC"/>
                </a:solidFill>
                <a:latin typeface="Arial" pitchFamily="34" charset="0"/>
                <a:ea typeface="Geneva" charset="-128"/>
                <a:cs typeface="Arial" pitchFamily="34" charset="0"/>
              </a:rPr>
            </a:br>
            <a:br>
              <a:rPr lang="tr-TR" altLang="tr-TR" sz="2400" u="sng"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Gerçek kişi olan ortaklara ait  dağıtılan Kar üzerinden % 15 Gelir Vergisi  Stopajı   hesaplanıp,  Kar </a:t>
            </a:r>
            <a:r>
              <a:rPr lang="ja-JP" altLang="tr-TR" sz="2400" dirty="0">
                <a:solidFill>
                  <a:srgbClr val="0033CC"/>
                </a:solidFill>
                <a:latin typeface="Arial" pitchFamily="34" charset="0"/>
                <a:ea typeface="Geneva" charset="-128"/>
                <a:cs typeface="Arial" pitchFamily="34" charset="0"/>
              </a:rPr>
              <a:t>‘</a:t>
            </a:r>
            <a:r>
              <a:rPr lang="tr-TR" altLang="ja-JP" sz="2400" dirty="0" err="1">
                <a:solidFill>
                  <a:srgbClr val="0033CC"/>
                </a:solidFill>
                <a:latin typeface="Arial" pitchFamily="34" charset="0"/>
                <a:ea typeface="Geneva" charset="-128"/>
                <a:cs typeface="Arial" pitchFamily="34" charset="0"/>
              </a:rPr>
              <a:t>ın</a:t>
            </a:r>
            <a:r>
              <a:rPr lang="tr-TR" altLang="ja-JP" sz="2400" dirty="0">
                <a:solidFill>
                  <a:srgbClr val="0033CC"/>
                </a:solidFill>
                <a:latin typeface="Arial" pitchFamily="34" charset="0"/>
                <a:ea typeface="Geneva" charset="-128"/>
                <a:cs typeface="Arial" pitchFamily="34" charset="0"/>
              </a:rPr>
              <a:t> dağıtıldığı aya ait muhtasar beyanname ile  beyan edilip  bir  defada  ödenecektir.</a:t>
            </a:r>
            <a:endParaRPr lang="tr-TR" altLang="tr-TR" sz="2400" dirty="0">
              <a:solidFill>
                <a:srgbClr val="0033CC"/>
              </a:solidFill>
              <a:latin typeface="Arial" pitchFamily="34" charset="0"/>
              <a:ea typeface="Geneva" charset="-128"/>
              <a:cs typeface="Arial" pitchFamily="34" charset="0"/>
            </a:endParaRPr>
          </a:p>
        </p:txBody>
      </p:sp>
      <p:sp>
        <p:nvSpPr>
          <p:cNvPr id="73731" name="2 Metin kutusu"/>
          <p:cNvSpPr txBox="1">
            <a:spLocks noChangeArrowheads="1"/>
          </p:cNvSpPr>
          <p:nvPr/>
        </p:nvSpPr>
        <p:spPr bwMode="auto">
          <a:xfrm>
            <a:off x="710505" y="62068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62372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ctrTitle" idx="4294967295"/>
          </p:nvPr>
        </p:nvSpPr>
        <p:spPr>
          <a:xfrm>
            <a:off x="608582" y="1124744"/>
            <a:ext cx="8067874" cy="3312368"/>
          </a:xfrm>
        </p:spPr>
        <p:txBody>
          <a:bodyPr>
            <a:normAutofit/>
          </a:bodyPr>
          <a:lstStyle/>
          <a:p>
            <a:r>
              <a:rPr lang="tr-TR" altLang="tr-TR" sz="2400" b="1" dirty="0">
                <a:solidFill>
                  <a:srgbClr val="0033CC"/>
                </a:solidFill>
                <a:latin typeface="Arial" pitchFamily="34" charset="0"/>
                <a:ea typeface="Geneva" charset="-128"/>
                <a:cs typeface="Arial" pitchFamily="34" charset="0"/>
              </a:rPr>
              <a:t>KAR DAĞITIMI </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b="1" dirty="0">
                <a:solidFill>
                  <a:srgbClr val="0033CC"/>
                </a:solidFill>
                <a:latin typeface="Arial" pitchFamily="34" charset="0"/>
                <a:ea typeface="Geneva" charset="-128"/>
                <a:cs typeface="Arial" pitchFamily="34" charset="0"/>
              </a:rPr>
              <a:t>Not: </a:t>
            </a:r>
            <a:r>
              <a:rPr lang="tr-TR" altLang="tr-TR" sz="2400" dirty="0">
                <a:solidFill>
                  <a:srgbClr val="0033CC"/>
                </a:solidFill>
                <a:latin typeface="Arial" pitchFamily="34" charset="0"/>
                <a:ea typeface="Geneva" charset="-128"/>
                <a:cs typeface="Arial" pitchFamily="34" charset="0"/>
              </a:rPr>
              <a:t> 23.07.2006 tarih ve 26237 sayılı Resmi Gazetede yayımlanan 2006/10731 sayılı Bakanlar Kurulu Kararı ile Anonim ve Limited şirketlerin Kar Dağıtımında %10 olarak uygulanmakta olan </a:t>
            </a:r>
            <a:r>
              <a:rPr lang="tr-TR" altLang="tr-TR" sz="2400" u="sng" dirty="0">
                <a:solidFill>
                  <a:srgbClr val="0033CC"/>
                </a:solidFill>
                <a:latin typeface="Arial" pitchFamily="34" charset="0"/>
                <a:ea typeface="Geneva" charset="-128"/>
                <a:cs typeface="Arial" pitchFamily="34" charset="0"/>
              </a:rPr>
              <a:t>Gelir Vergisi (Mad:94 </a:t>
            </a:r>
            <a:r>
              <a:rPr lang="ja-JP" altLang="tr-TR" sz="2400" u="sng" dirty="0">
                <a:solidFill>
                  <a:srgbClr val="0033CC"/>
                </a:solidFill>
                <a:latin typeface="Arial" pitchFamily="34" charset="0"/>
                <a:ea typeface="Geneva" charset="-128"/>
                <a:cs typeface="Arial" pitchFamily="34" charset="0"/>
              </a:rPr>
              <a:t>‘</a:t>
            </a:r>
            <a:r>
              <a:rPr lang="tr-TR" altLang="ja-JP" sz="2400" u="sng" dirty="0">
                <a:solidFill>
                  <a:srgbClr val="0033CC"/>
                </a:solidFill>
                <a:latin typeface="Arial" pitchFamily="34" charset="0"/>
                <a:ea typeface="Geneva" charset="-128"/>
                <a:cs typeface="Arial" pitchFamily="34" charset="0"/>
              </a:rPr>
              <a:t>e göre) Stopajı </a:t>
            </a:r>
            <a:r>
              <a:rPr lang="tr-TR" altLang="ja-JP" sz="2400" b="1" u="sng" dirty="0">
                <a:solidFill>
                  <a:srgbClr val="0033CC"/>
                </a:solidFill>
                <a:latin typeface="Arial" pitchFamily="34" charset="0"/>
                <a:ea typeface="Geneva" charset="-128"/>
                <a:cs typeface="Arial" pitchFamily="34" charset="0"/>
              </a:rPr>
              <a:t>23.Temmuz.2006</a:t>
            </a:r>
            <a:r>
              <a:rPr lang="tr-TR" altLang="ja-JP" sz="2400" u="sng" dirty="0">
                <a:solidFill>
                  <a:srgbClr val="0033CC"/>
                </a:solidFill>
                <a:latin typeface="Arial" pitchFamily="34" charset="0"/>
                <a:ea typeface="Geneva" charset="-128"/>
                <a:cs typeface="Arial" pitchFamily="34" charset="0"/>
              </a:rPr>
              <a:t> tarihinden itibaren </a:t>
            </a:r>
            <a:r>
              <a:rPr lang="tr-TR" altLang="ja-JP" sz="2400" b="1" u="sng" dirty="0">
                <a:solidFill>
                  <a:srgbClr val="0033CC"/>
                </a:solidFill>
                <a:latin typeface="Arial" pitchFamily="34" charset="0"/>
                <a:ea typeface="Geneva" charset="-128"/>
                <a:cs typeface="Arial" pitchFamily="34" charset="0"/>
              </a:rPr>
              <a:t>% 15</a:t>
            </a:r>
            <a:r>
              <a:rPr lang="tr-TR" altLang="ja-JP" sz="2400" u="sng" dirty="0">
                <a:solidFill>
                  <a:srgbClr val="0033CC"/>
                </a:solidFill>
                <a:latin typeface="Arial" pitchFamily="34" charset="0"/>
                <a:ea typeface="Geneva" charset="-128"/>
                <a:cs typeface="Arial" pitchFamily="34" charset="0"/>
              </a:rPr>
              <a:t> olarak belirlenmiştir.</a:t>
            </a:r>
            <a:endParaRPr lang="tr-TR" altLang="tr-TR" sz="2400" u="sng" dirty="0">
              <a:solidFill>
                <a:srgbClr val="0033CC"/>
              </a:solidFill>
              <a:latin typeface="Arial" pitchFamily="34" charset="0"/>
              <a:ea typeface="Geneva" charset="-128"/>
              <a:cs typeface="Arial" pitchFamily="34" charset="0"/>
            </a:endParaRPr>
          </a:p>
        </p:txBody>
      </p:sp>
      <p:sp>
        <p:nvSpPr>
          <p:cNvPr id="74755" name="2 Metin kutusu"/>
          <p:cNvSpPr txBox="1">
            <a:spLocks noChangeArrowheads="1"/>
          </p:cNvSpPr>
          <p:nvPr/>
        </p:nvSpPr>
        <p:spPr bwMode="auto">
          <a:xfrm>
            <a:off x="710505"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590917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ctrTitle" idx="4294967295"/>
          </p:nvPr>
        </p:nvSpPr>
        <p:spPr>
          <a:xfrm>
            <a:off x="688032" y="44624"/>
            <a:ext cx="7772400" cy="4441825"/>
          </a:xfrm>
        </p:spPr>
        <p:txBody>
          <a:bodyPr>
            <a:normAutofit/>
          </a:bodyPr>
          <a:lstStyle/>
          <a:p>
            <a:r>
              <a:rPr lang="tr-TR" altLang="tr-TR" sz="2000" b="1" dirty="0">
                <a:solidFill>
                  <a:srgbClr val="0033CC"/>
                </a:solidFill>
                <a:latin typeface="Arial" pitchFamily="34" charset="0"/>
                <a:ea typeface="Geneva" charset="-128"/>
                <a:cs typeface="Arial" pitchFamily="34" charset="0"/>
              </a:rPr>
              <a:t>ÖRTÜLÜ SERMAYE VE (KVK Md:12)</a:t>
            </a:r>
            <a:br>
              <a:rPr lang="tr-TR" altLang="tr-TR" sz="2000" b="1" dirty="0">
                <a:solidFill>
                  <a:srgbClr val="0033CC"/>
                </a:solidFill>
                <a:latin typeface="Arial" pitchFamily="34" charset="0"/>
                <a:ea typeface="Geneva" charset="-128"/>
                <a:cs typeface="Arial" pitchFamily="34" charset="0"/>
              </a:rPr>
            </a:br>
            <a:br>
              <a:rPr lang="tr-TR" altLang="tr-TR" sz="2000" b="1" dirty="0">
                <a:solidFill>
                  <a:srgbClr val="0033CC"/>
                </a:solidFill>
                <a:latin typeface="Arial" pitchFamily="34" charset="0"/>
                <a:ea typeface="Geneva" charset="-128"/>
                <a:cs typeface="Arial" pitchFamily="34" charset="0"/>
              </a:rPr>
            </a:br>
            <a:r>
              <a:rPr lang="tr-TR" altLang="tr-TR" sz="2000" b="1" dirty="0">
                <a:solidFill>
                  <a:srgbClr val="0033CC"/>
                </a:solidFill>
                <a:latin typeface="Arial" pitchFamily="34" charset="0"/>
                <a:ea typeface="Geneva" charset="-128"/>
                <a:cs typeface="Arial" pitchFamily="34" charset="0"/>
              </a:rPr>
              <a:t>TRANSFER FİYATLAMASI YOLUYLA (KVK Md:13)</a:t>
            </a:r>
            <a:br>
              <a:rPr lang="tr-TR" altLang="tr-TR" sz="2000" b="1" dirty="0">
                <a:solidFill>
                  <a:srgbClr val="0033CC"/>
                </a:solidFill>
                <a:latin typeface="Arial" pitchFamily="34" charset="0"/>
                <a:ea typeface="Geneva" charset="-128"/>
                <a:cs typeface="Arial" pitchFamily="34" charset="0"/>
              </a:rPr>
            </a:br>
            <a:br>
              <a:rPr lang="tr-TR" altLang="tr-TR" sz="2000" b="1" dirty="0">
                <a:solidFill>
                  <a:srgbClr val="0033CC"/>
                </a:solidFill>
                <a:latin typeface="Arial" pitchFamily="34" charset="0"/>
                <a:ea typeface="Geneva" charset="-128"/>
                <a:cs typeface="Arial" pitchFamily="34" charset="0"/>
              </a:rPr>
            </a:br>
            <a:r>
              <a:rPr lang="tr-TR" altLang="tr-TR" sz="2000" b="1" dirty="0">
                <a:solidFill>
                  <a:srgbClr val="0033CC"/>
                </a:solidFill>
                <a:latin typeface="Arial" pitchFamily="34" charset="0"/>
                <a:ea typeface="Geneva" charset="-128"/>
                <a:cs typeface="Arial" pitchFamily="34" charset="0"/>
              </a:rPr>
              <a:t>KAZANÇ AKTARIMI:</a:t>
            </a:r>
            <a:br>
              <a:rPr lang="tr-TR" altLang="tr-TR" sz="2000" b="1" dirty="0">
                <a:solidFill>
                  <a:srgbClr val="0033CC"/>
                </a:solidFill>
                <a:latin typeface="Arial" pitchFamily="34" charset="0"/>
                <a:ea typeface="Geneva" charset="-128"/>
                <a:cs typeface="Arial" pitchFamily="34" charset="0"/>
              </a:rPr>
            </a:br>
            <a:br>
              <a:rPr lang="tr-TR" altLang="tr-TR" sz="2000" b="1" dirty="0">
                <a:solidFill>
                  <a:srgbClr val="0033CC"/>
                </a:solidFill>
                <a:latin typeface="Arial" pitchFamily="34" charset="0"/>
                <a:ea typeface="Geneva" charset="-128"/>
                <a:cs typeface="Arial" pitchFamily="34" charset="0"/>
              </a:rPr>
            </a:br>
            <a:endParaRPr lang="tr-TR" altLang="tr-TR" sz="2000" b="1" dirty="0">
              <a:latin typeface="Arial" pitchFamily="34" charset="0"/>
              <a:ea typeface="Geneva" charset="-128"/>
              <a:cs typeface="Arial" pitchFamily="34" charset="0"/>
            </a:endParaRPr>
          </a:p>
        </p:txBody>
      </p:sp>
      <p:sp>
        <p:nvSpPr>
          <p:cNvPr id="75779" name="2 Metin kutusu"/>
          <p:cNvSpPr txBox="1">
            <a:spLocks noChangeArrowheads="1"/>
          </p:cNvSpPr>
          <p:nvPr/>
        </p:nvSpPr>
        <p:spPr bwMode="auto">
          <a:xfrm>
            <a:off x="710505" y="54868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a:effectLst>
                  <a:outerShdw blurRad="38100" dist="38100" dir="2700000" algn="tl">
                    <a:srgbClr val="000000">
                      <a:alpha val="43137"/>
                    </a:srgbClr>
                  </a:outerShdw>
                </a:effectLst>
              </a:rPr>
              <a:t>3– DÖNEMSONU İŞLEMLERİ VE MUHASEBELEŞTİRİLMESİ : </a:t>
            </a:r>
            <a:endParaRPr lang="tr-TR" altLang="tr-TR" sz="2400" b="1">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236807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ctrTitle" idx="4294967295"/>
          </p:nvPr>
        </p:nvSpPr>
        <p:spPr>
          <a:xfrm>
            <a:off x="503436" y="1395561"/>
            <a:ext cx="8101012" cy="5057775"/>
          </a:xfrm>
        </p:spPr>
        <p:txBody>
          <a:bodyPr>
            <a:normAutofit fontScale="90000"/>
          </a:bodyPr>
          <a:lstStyle/>
          <a:p>
            <a:br>
              <a:rPr lang="tr-TR" altLang="tr-TR" sz="2000" b="1" dirty="0">
                <a:solidFill>
                  <a:srgbClr val="0033CC"/>
                </a:solidFill>
                <a:latin typeface="Arial" pitchFamily="34" charset="0"/>
                <a:ea typeface="Geneva" charset="-128"/>
                <a:cs typeface="Arial" pitchFamily="34" charset="0"/>
              </a:rPr>
            </a:br>
            <a:br>
              <a:rPr lang="tr-TR" altLang="tr-TR" sz="2000" b="1" dirty="0">
                <a:solidFill>
                  <a:srgbClr val="0033CC"/>
                </a:solidFill>
                <a:latin typeface="Arial" pitchFamily="34" charset="0"/>
                <a:ea typeface="Geneva" charset="-128"/>
                <a:cs typeface="Arial" pitchFamily="34" charset="0"/>
              </a:rPr>
            </a:br>
            <a:r>
              <a:rPr lang="tr-TR" altLang="tr-TR" sz="2200" b="1" dirty="0">
                <a:solidFill>
                  <a:srgbClr val="0033CC"/>
                </a:solidFill>
                <a:latin typeface="Arial" pitchFamily="34" charset="0"/>
                <a:ea typeface="Geneva" charset="-128"/>
                <a:cs typeface="Arial" pitchFamily="34" charset="0"/>
              </a:rPr>
              <a:t>ÖRTÜLÜ SERMAYE VE TRANSFER FİYATLAMASI YOLUYLA KAZANÇ AKTARIMI</a:t>
            </a:r>
            <a:br>
              <a:rPr lang="tr-TR" altLang="tr-TR" sz="2000" b="1" dirty="0">
                <a:solidFill>
                  <a:srgbClr val="0033CC"/>
                </a:solidFill>
                <a:latin typeface="Arial" pitchFamily="34" charset="0"/>
                <a:ea typeface="Geneva" charset="-128"/>
                <a:cs typeface="Arial" pitchFamily="34" charset="0"/>
              </a:rPr>
            </a:br>
            <a:r>
              <a:rPr lang="tr-TR" altLang="tr-TR" sz="2000" b="1" dirty="0">
                <a:solidFill>
                  <a:srgbClr val="0033CC"/>
                </a:solidFill>
                <a:latin typeface="Arial" pitchFamily="34" charset="0"/>
                <a:ea typeface="Geneva" charset="-128"/>
                <a:cs typeface="Arial" pitchFamily="34" charset="0"/>
              </a:rPr>
              <a:t>	</a:t>
            </a:r>
            <a:br>
              <a:rPr lang="tr-TR" altLang="tr-TR" sz="2300" b="1"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Her İki 12. ve 13. maddeleri ilgilendiren İşlemlerle ilgili olarak,</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b="1" u="sng" dirty="0">
                <a:solidFill>
                  <a:srgbClr val="0033CC"/>
                </a:solidFill>
                <a:latin typeface="Arial" pitchFamily="34" charset="0"/>
                <a:ea typeface="Geneva" charset="-128"/>
                <a:cs typeface="Arial" pitchFamily="34" charset="0"/>
              </a:rPr>
              <a:t>Dikkat! Yıllık Kurumlar Vergisi Beyannamesinin </a:t>
            </a:r>
            <a:r>
              <a:rPr lang="tr-TR" altLang="tr-TR" sz="2200" u="sng" dirty="0">
                <a:solidFill>
                  <a:srgbClr val="0033CC"/>
                </a:solidFill>
                <a:latin typeface="Arial" pitchFamily="34" charset="0"/>
                <a:ea typeface="Geneva" charset="-128"/>
                <a:cs typeface="Arial" pitchFamily="34" charset="0"/>
              </a:rPr>
              <a:t>eki olarak </a:t>
            </a:r>
            <a:r>
              <a:rPr lang="tr-TR" altLang="tr-TR" sz="2200" b="1" u="sng" dirty="0">
                <a:solidFill>
                  <a:srgbClr val="0033CC"/>
                </a:solidFill>
                <a:latin typeface="Arial" pitchFamily="34" charset="0"/>
                <a:ea typeface="Geneva" charset="-128"/>
                <a:cs typeface="Arial" pitchFamily="34" charset="0"/>
              </a:rPr>
              <a:t>Ek 2 düzenlenecektir.</a:t>
            </a:r>
            <a:br>
              <a:rPr lang="tr-TR" altLang="tr-TR" sz="2200" b="1" dirty="0">
                <a:solidFill>
                  <a:srgbClr val="0033CC"/>
                </a:solidFill>
                <a:latin typeface="Arial" pitchFamily="34" charset="0"/>
                <a:ea typeface="Geneva" charset="-128"/>
                <a:cs typeface="Arial" pitchFamily="34" charset="0"/>
              </a:rPr>
            </a:br>
            <a:br>
              <a:rPr lang="tr-TR" altLang="tr-TR" sz="2200" b="1"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Yıllık Kurumlar Vergisi Beyannamesi ekinde doldurulması gereken Formlar la ilgili GİB tarafından hazırlama rehberi yayınlanmıştır.</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dirty="0">
                <a:solidFill>
                  <a:srgbClr val="0033CC"/>
                </a:solidFill>
                <a:latin typeface="Arial" pitchFamily="34" charset="0"/>
                <a:ea typeface="Geneva" charset="-128"/>
                <a:cs typeface="Arial" pitchFamily="34" charset="0"/>
              </a:rPr>
              <a:t>Söz konusu hazırlama rehberi, Yıllık Kurumlar Vergisi Beyannamesi ekinde doldurulması gereken (Örtülü Sermaye, Yurtdışı İştirakler ve Transfer  Fiyatlandırması İle ilgili ) Formlar la ilgili yayımlanan </a:t>
            </a:r>
            <a:r>
              <a:rPr lang="tr-TR" altLang="tr-TR" sz="2200" b="1" dirty="0">
                <a:solidFill>
                  <a:srgbClr val="0033CC"/>
                </a:solidFill>
                <a:latin typeface="Arial" pitchFamily="34" charset="0"/>
                <a:ea typeface="Geneva" charset="-128"/>
                <a:cs typeface="Arial" pitchFamily="34" charset="0"/>
              </a:rPr>
              <a:t>2. no.lu Genel  Tebliğ  </a:t>
            </a:r>
            <a:r>
              <a:rPr lang="tr-TR" altLang="tr-TR" sz="2200" dirty="0">
                <a:solidFill>
                  <a:srgbClr val="0033CC"/>
                </a:solidFill>
                <a:latin typeface="Arial" pitchFamily="34" charset="0"/>
                <a:ea typeface="Geneva" charset="-128"/>
                <a:cs typeface="Arial" pitchFamily="34" charset="0"/>
              </a:rPr>
              <a:t>ile </a:t>
            </a:r>
            <a:r>
              <a:rPr lang="tr-TR" altLang="tr-TR" sz="2200" b="1" dirty="0">
                <a:solidFill>
                  <a:srgbClr val="0033CC"/>
                </a:solidFill>
                <a:latin typeface="Arial" pitchFamily="34" charset="0"/>
                <a:ea typeface="Geneva" charset="-128"/>
                <a:cs typeface="Arial" pitchFamily="34" charset="0"/>
              </a:rPr>
              <a:t>Formların doldurulmasına </a:t>
            </a:r>
            <a:r>
              <a:rPr lang="tr-TR" altLang="tr-TR" sz="2200" dirty="0">
                <a:solidFill>
                  <a:srgbClr val="0033CC"/>
                </a:solidFill>
                <a:latin typeface="Arial" pitchFamily="34" charset="0"/>
                <a:ea typeface="Geneva" charset="-128"/>
                <a:cs typeface="Arial" pitchFamily="34" charset="0"/>
              </a:rPr>
              <a:t>ve verilme zamanına ilişkin açıklamalar yapılmıştır.</a:t>
            </a:r>
            <a:br>
              <a:rPr lang="tr-TR" altLang="tr-TR" sz="20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 </a:t>
            </a:r>
          </a:p>
        </p:txBody>
      </p:sp>
      <p:sp>
        <p:nvSpPr>
          <p:cNvPr id="76803" name="2 Metin kutusu"/>
          <p:cNvSpPr txBox="1">
            <a:spLocks noChangeArrowheads="1"/>
          </p:cNvSpPr>
          <p:nvPr/>
        </p:nvSpPr>
        <p:spPr bwMode="auto">
          <a:xfrm>
            <a:off x="710505" y="62068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611098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txBox="1">
            <a:spLocks/>
          </p:cNvSpPr>
          <p:nvPr/>
        </p:nvSpPr>
        <p:spPr bwMode="auto">
          <a:xfrm>
            <a:off x="428625" y="2060575"/>
            <a:ext cx="82296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endParaRPr lang="en-US" altLang="tr-TR" sz="2800">
              <a:solidFill>
                <a:schemeClr val="tx2"/>
              </a:solidFill>
            </a:endParaRPr>
          </a:p>
        </p:txBody>
      </p:sp>
      <p:sp>
        <p:nvSpPr>
          <p:cNvPr id="17412" name="1 Başlık"/>
          <p:cNvSpPr txBox="1">
            <a:spLocks/>
          </p:cNvSpPr>
          <p:nvPr/>
        </p:nvSpPr>
        <p:spPr bwMode="auto">
          <a:xfrm>
            <a:off x="581025" y="1916832"/>
            <a:ext cx="82296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pPr algn="ctr"/>
            <a:r>
              <a:rPr lang="tr-TR" altLang="tr-TR" sz="2000" b="1" u="sng" dirty="0">
                <a:solidFill>
                  <a:schemeClr val="tx2"/>
                </a:solidFill>
              </a:rPr>
              <a:t>YÖNETİM FAALİYET RAPORU YAYINLANMASI SON </a:t>
            </a:r>
          </a:p>
          <a:p>
            <a:pPr algn="ctr"/>
            <a:r>
              <a:rPr lang="tr-TR" altLang="tr-TR" sz="2000" b="1" u="sng" dirty="0">
                <a:solidFill>
                  <a:schemeClr val="tx2"/>
                </a:solidFill>
              </a:rPr>
              <a:t>Şubat.2017 ayı sonu </a:t>
            </a:r>
            <a:r>
              <a:rPr lang="ja-JP" altLang="tr-TR" sz="2000" b="1" u="sng" dirty="0">
                <a:solidFill>
                  <a:schemeClr val="tx2"/>
                </a:solidFill>
              </a:rPr>
              <a:t>‘</a:t>
            </a:r>
            <a:r>
              <a:rPr lang="tr-TR" altLang="ja-JP" sz="2000" b="1" u="sng" dirty="0">
                <a:solidFill>
                  <a:schemeClr val="tx2"/>
                </a:solidFill>
              </a:rPr>
              <a:t>dur.</a:t>
            </a:r>
          </a:p>
          <a:p>
            <a:endParaRPr lang="tr-TR" altLang="tr-TR" sz="1800" b="1" dirty="0">
              <a:solidFill>
                <a:srgbClr val="0033CC"/>
              </a:solidFill>
            </a:endParaRPr>
          </a:p>
          <a:p>
            <a:r>
              <a:rPr lang="tr-TR" altLang="tr-TR" sz="1800" b="1" dirty="0">
                <a:solidFill>
                  <a:srgbClr val="0033CC"/>
                </a:solidFill>
              </a:rPr>
              <a:t>Yıllık faaliyet raporunun sunumu</a:t>
            </a:r>
          </a:p>
          <a:p>
            <a:r>
              <a:rPr lang="tr-TR" altLang="tr-TR" sz="1800" b="1" dirty="0">
                <a:solidFill>
                  <a:srgbClr val="0033CC"/>
                </a:solidFill>
              </a:rPr>
              <a:t>MADDE 16 –</a:t>
            </a:r>
            <a:r>
              <a:rPr lang="tr-TR" altLang="tr-TR" sz="1800" dirty="0">
                <a:solidFill>
                  <a:srgbClr val="0033CC"/>
                </a:solidFill>
              </a:rPr>
              <a:t> (1) Yıllık faaliyet raporu ilgili olduğu </a:t>
            </a:r>
            <a:r>
              <a:rPr lang="tr-TR" altLang="tr-TR" sz="1800" b="1" dirty="0">
                <a:solidFill>
                  <a:srgbClr val="0033CC"/>
                </a:solidFill>
              </a:rPr>
              <a:t>hesap döneminin bitimini izleyen iki ay içinde hazırlanır</a:t>
            </a:r>
            <a:r>
              <a:rPr lang="tr-TR" altLang="tr-TR" sz="1800" dirty="0">
                <a:solidFill>
                  <a:srgbClr val="0033CC"/>
                </a:solidFill>
              </a:rPr>
              <a:t>. Şirketin yönetim organı başkanı ve üyeleri tarafından imzalanarak onaylanır. Yönetim organı üyelerinden herhangi birinin yıllık faaliyet raporunda yer alan bilgilerle ilgili farklı görüşte olması halinde, itiraz ettiği hususlar gerekçeleri ile birlikte yıllık faaliyet raporunda belirtilir.</a:t>
            </a:r>
          </a:p>
          <a:p>
            <a:endParaRPr lang="tr-TR" altLang="tr-TR" sz="1800" dirty="0">
              <a:solidFill>
                <a:srgbClr val="0033CC"/>
              </a:solidFill>
            </a:endParaRPr>
          </a:p>
          <a:p>
            <a:r>
              <a:rPr lang="tr-TR" altLang="tr-TR" sz="1800" b="1" dirty="0">
                <a:solidFill>
                  <a:srgbClr val="002060"/>
                </a:solidFill>
              </a:rPr>
              <a:t>Geçiş hükmü</a:t>
            </a:r>
            <a:endParaRPr lang="tr-TR" altLang="tr-TR" sz="1800" dirty="0">
              <a:solidFill>
                <a:srgbClr val="002060"/>
              </a:solidFill>
            </a:endParaRPr>
          </a:p>
          <a:p>
            <a:r>
              <a:rPr lang="tr-TR" altLang="tr-TR" sz="1800" b="1" dirty="0">
                <a:solidFill>
                  <a:srgbClr val="002060"/>
                </a:solidFill>
              </a:rPr>
              <a:t>GEÇİCİ MADDE 1 – </a:t>
            </a:r>
            <a:r>
              <a:rPr lang="tr-TR" altLang="tr-TR" sz="1800" dirty="0">
                <a:solidFill>
                  <a:srgbClr val="002060"/>
                </a:solidFill>
              </a:rPr>
              <a:t>(1) </a:t>
            </a:r>
            <a:r>
              <a:rPr lang="tr-TR" altLang="tr-TR" sz="1800" b="1" dirty="0">
                <a:solidFill>
                  <a:srgbClr val="002060"/>
                </a:solidFill>
              </a:rPr>
              <a:t>2012 yılı hesap dönemine ait yıllık faaliyet </a:t>
            </a:r>
            <a:r>
              <a:rPr lang="tr-TR" altLang="tr-TR" sz="1800" dirty="0">
                <a:solidFill>
                  <a:srgbClr val="002060"/>
                </a:solidFill>
              </a:rPr>
              <a:t>raporunda yer verilecek finansal bilgiler, 29/6/1956 tarihli ve 6762 sayılı Türk Ticaret Kanunu uyarınca düzenlenen mali tablolara dayandırılır</a:t>
            </a:r>
            <a:r>
              <a:rPr lang="tr-TR" altLang="tr-TR" sz="1800" dirty="0">
                <a:solidFill>
                  <a:srgbClr val="0033CC"/>
                </a:solidFill>
              </a:rPr>
              <a:t>.</a:t>
            </a:r>
          </a:p>
          <a:p>
            <a:r>
              <a:rPr lang="tr-TR" altLang="tr-TR" sz="1800" b="1" dirty="0">
                <a:solidFill>
                  <a:srgbClr val="0033CC"/>
                </a:solidFill>
              </a:rPr>
              <a:t>Yürürlük</a:t>
            </a:r>
            <a:endParaRPr lang="tr-TR" altLang="tr-TR" sz="1800" dirty="0">
              <a:solidFill>
                <a:srgbClr val="0033CC"/>
              </a:solidFill>
            </a:endParaRPr>
          </a:p>
          <a:p>
            <a:r>
              <a:rPr lang="tr-TR" altLang="tr-TR" sz="1800" b="1" dirty="0">
                <a:solidFill>
                  <a:srgbClr val="0033CC"/>
                </a:solidFill>
              </a:rPr>
              <a:t>MADDE 17 –</a:t>
            </a:r>
            <a:r>
              <a:rPr lang="tr-TR" altLang="tr-TR" sz="1800" dirty="0">
                <a:solidFill>
                  <a:srgbClr val="0033CC"/>
                </a:solidFill>
              </a:rPr>
              <a:t> (1) Bu Yönetmelik yayımı tarihinde yürürlüğe girer</a:t>
            </a:r>
            <a:r>
              <a:rPr lang="tr-TR" altLang="tr-TR" sz="1800" dirty="0">
                <a:solidFill>
                  <a:schemeClr val="tx2"/>
                </a:solidFill>
              </a:rPr>
              <a:t>.</a:t>
            </a:r>
          </a:p>
          <a:p>
            <a:endParaRPr lang="tr-TR" altLang="tr-TR" sz="2000" dirty="0">
              <a:solidFill>
                <a:schemeClr val="tx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592055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txBox="1">
            <a:spLocks/>
          </p:cNvSpPr>
          <p:nvPr/>
        </p:nvSpPr>
        <p:spPr bwMode="auto">
          <a:xfrm>
            <a:off x="683568" y="692696"/>
            <a:ext cx="7776864"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solidFill>
                  <a:srgbClr val="0033CC"/>
                </a:solidFill>
                <a:cs typeface="Arial" pitchFamily="34" charset="0"/>
              </a:rPr>
              <a:t>ÖRTÜLÜ SERMAYE VE TRANSFER FİYATLAMASI YOLUYLA KAZANÇ AKTARIMI</a:t>
            </a:r>
            <a:br>
              <a:rPr lang="tr-TR" altLang="tr-TR" sz="2000" b="1" dirty="0">
                <a:solidFill>
                  <a:srgbClr val="0033CC"/>
                </a:solidFill>
                <a:cs typeface="Arial" pitchFamily="34" charset="0"/>
              </a:rPr>
            </a:br>
            <a:br>
              <a:rPr lang="tr-TR" altLang="tr-TR" sz="2000" b="1" dirty="0">
                <a:solidFill>
                  <a:srgbClr val="0033CC"/>
                </a:solidFill>
                <a:cs typeface="Arial" pitchFamily="34" charset="0"/>
              </a:rPr>
            </a:br>
            <a:r>
              <a:rPr lang="tr-TR" altLang="tr-TR" sz="2000" dirty="0">
                <a:solidFill>
                  <a:srgbClr val="0033CC"/>
                </a:solidFill>
                <a:cs typeface="Arial" pitchFamily="34" charset="0"/>
              </a:rPr>
              <a:t>Ayrıca, Transfer Fiyatlaması ile ilgili Belgelendirme ve </a:t>
            </a:r>
            <a:r>
              <a:rPr lang="tr-TR" altLang="tr-TR" sz="2000" b="1" dirty="0">
                <a:solidFill>
                  <a:srgbClr val="FF0000"/>
                </a:solidFill>
                <a:cs typeface="Arial" pitchFamily="34" charset="0"/>
              </a:rPr>
              <a:t>Rapor </a:t>
            </a:r>
            <a:r>
              <a:rPr lang="tr-TR" altLang="tr-TR" sz="2000" dirty="0">
                <a:solidFill>
                  <a:srgbClr val="0033CC"/>
                </a:solidFill>
                <a:cs typeface="Arial" pitchFamily="34" charset="0"/>
              </a:rPr>
              <a:t> </a:t>
            </a:r>
            <a:r>
              <a:rPr lang="tr-TR" altLang="tr-TR" sz="2000" dirty="0">
                <a:solidFill>
                  <a:srgbClr val="FF0000"/>
                </a:solidFill>
                <a:cs typeface="Arial" pitchFamily="34" charset="0"/>
              </a:rPr>
              <a:t>(Büyük Mükellefler Vergi Dairesine bağlı Mükellefler ile Yurtdışı ilişkili kişilerle işlem yapanlar)</a:t>
            </a:r>
            <a:r>
              <a:rPr lang="tr-TR" altLang="tr-TR" sz="2000" dirty="0">
                <a:solidFill>
                  <a:srgbClr val="0033CC"/>
                </a:solidFill>
                <a:cs typeface="Arial" pitchFamily="34" charset="0"/>
              </a:rPr>
              <a:t> (1. no.lu Tr. </a:t>
            </a:r>
            <a:r>
              <a:rPr lang="tr-TR" altLang="tr-TR" sz="2000" dirty="0" err="1">
                <a:solidFill>
                  <a:srgbClr val="0033CC"/>
                </a:solidFill>
                <a:cs typeface="Arial" pitchFamily="34" charset="0"/>
              </a:rPr>
              <a:t>Fiy</a:t>
            </a:r>
            <a:r>
              <a:rPr lang="tr-TR" altLang="tr-TR" sz="2000" dirty="0">
                <a:solidFill>
                  <a:srgbClr val="0033CC"/>
                </a:solidFill>
                <a:cs typeface="Arial" pitchFamily="34" charset="0"/>
              </a:rPr>
              <a:t>. Genel Tebliğinde çok ayrıntılı bir şekilde açıklanmıştır.)  hazırlanması ve istenildiğinde ibraz edilmesi hususları ihmal edilmemelidir. </a:t>
            </a:r>
          </a:p>
          <a:p>
            <a:endParaRPr lang="tr-TR" altLang="tr-TR" sz="2000" dirty="0">
              <a:solidFill>
                <a:srgbClr val="0033CC"/>
              </a:solidFill>
              <a:cs typeface="Arial" pitchFamily="34" charset="0"/>
            </a:endParaRPr>
          </a:p>
          <a:p>
            <a:endParaRPr lang="tr-TR" altLang="tr-TR" sz="2000" dirty="0">
              <a:solidFill>
                <a:srgbClr val="0033CC"/>
              </a:solidFill>
              <a:cs typeface="Arial" pitchFamily="34" charset="0"/>
            </a:endParaRPr>
          </a:p>
          <a:p>
            <a:r>
              <a:rPr lang="tr-TR" altLang="tr-TR" sz="2000" dirty="0">
                <a:solidFill>
                  <a:srgbClr val="0033CC"/>
                </a:solidFill>
                <a:cs typeface="Arial" pitchFamily="34" charset="0"/>
              </a:rPr>
              <a:t>(" 1 ve 2 Seri no.lu G. Tebliğ</a:t>
            </a:r>
            <a:r>
              <a:rPr lang="ja-JP" altLang="tr-TR" sz="2000" dirty="0">
                <a:solidFill>
                  <a:srgbClr val="0033CC"/>
                </a:solidFill>
                <a:cs typeface="Arial" pitchFamily="34" charset="0"/>
              </a:rPr>
              <a:t>’</a:t>
            </a:r>
            <a:r>
              <a:rPr lang="tr-TR" altLang="ja-JP" sz="2000" dirty="0">
                <a:solidFill>
                  <a:srgbClr val="0033CC"/>
                </a:solidFill>
                <a:cs typeface="Arial" pitchFamily="34" charset="0"/>
              </a:rPr>
              <a:t> in Md.3,..7.1- Yıllık Belgelendirme" bölümü ile ilgili açıklamalar</a:t>
            </a:r>
            <a:r>
              <a:rPr lang="ja-JP" altLang="tr-TR" sz="2000" dirty="0">
                <a:solidFill>
                  <a:srgbClr val="0033CC"/>
                </a:solidFill>
                <a:cs typeface="Arial" pitchFamily="34" charset="0"/>
              </a:rPr>
              <a:t>”</a:t>
            </a:r>
            <a:r>
              <a:rPr lang="tr-TR" altLang="ja-JP" sz="2000" dirty="0">
                <a:solidFill>
                  <a:srgbClr val="0033CC"/>
                </a:solidFill>
                <a:cs typeface="Arial" pitchFamily="34" charset="0"/>
              </a:rPr>
              <a:t>)</a:t>
            </a:r>
            <a:endParaRPr lang="tr-TR" altLang="tr-TR" sz="2000" dirty="0">
              <a:solidFill>
                <a:srgbClr val="0033CC"/>
              </a:solidFill>
              <a:cs typeface="Arial" pitchFamily="34" charset="0"/>
            </a:endParaRPr>
          </a:p>
        </p:txBody>
      </p:sp>
      <p:sp>
        <p:nvSpPr>
          <p:cNvPr id="77827" name="2 Metin kutusu"/>
          <p:cNvSpPr txBox="1">
            <a:spLocks noChangeArrowheads="1"/>
          </p:cNvSpPr>
          <p:nvPr/>
        </p:nvSpPr>
        <p:spPr bwMode="auto">
          <a:xfrm>
            <a:off x="710505" y="50867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4102065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ctrTitle" idx="4294967295"/>
          </p:nvPr>
        </p:nvSpPr>
        <p:spPr>
          <a:xfrm>
            <a:off x="683568" y="1124744"/>
            <a:ext cx="8029575" cy="4176464"/>
          </a:xfrm>
        </p:spPr>
        <p:txBody>
          <a:bodyPr lIns="90000" rIns="90000" anchor="t">
            <a:normAutofit fontScale="90000"/>
          </a:bodyPr>
          <a:lstStyle/>
          <a:p>
            <a:r>
              <a:rPr lang="tr-TR" altLang="tr-TR" sz="2400" b="1" dirty="0">
                <a:solidFill>
                  <a:srgbClr val="0033CC"/>
                </a:solidFill>
                <a:latin typeface="Arial" pitchFamily="34" charset="0"/>
                <a:ea typeface="Geneva" charset="-128"/>
                <a:cs typeface="Arial" pitchFamily="34" charset="0"/>
              </a:rPr>
              <a:t>ÖRTÜLÜ SERMAYE VE TRANSFER FİYATLAMASI YOLUYLA KAZANÇ AKTARIMI </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Ancak; Her İki 12. ve 13. maddeleri ilgilendiren İşlemlerle ilgili olarak </a:t>
            </a:r>
            <a:r>
              <a:rPr lang="tr-TR" altLang="tr-TR" sz="2400" b="1" dirty="0">
                <a:solidFill>
                  <a:srgbClr val="0033CC"/>
                </a:solidFill>
                <a:latin typeface="Arial" pitchFamily="34" charset="0"/>
                <a:ea typeface="Geneva" charset="-128"/>
                <a:cs typeface="Arial" pitchFamily="34" charset="0"/>
              </a:rPr>
              <a:t>2014 Takvim Yılı </a:t>
            </a:r>
            <a:r>
              <a:rPr lang="ja-JP" altLang="tr-TR" sz="2400" b="1" dirty="0">
                <a:solidFill>
                  <a:srgbClr val="0033CC"/>
                </a:solidFill>
                <a:latin typeface="Arial" pitchFamily="34" charset="0"/>
                <a:ea typeface="Geneva" charset="-128"/>
                <a:cs typeface="Arial" pitchFamily="34" charset="0"/>
              </a:rPr>
              <a:t>‘</a:t>
            </a:r>
            <a:r>
              <a:rPr lang="tr-TR" altLang="ja-JP" sz="2400" b="1" dirty="0" err="1">
                <a:solidFill>
                  <a:srgbClr val="0033CC"/>
                </a:solidFill>
                <a:latin typeface="Arial" pitchFamily="34" charset="0"/>
                <a:ea typeface="Geneva" charset="-128"/>
                <a:cs typeface="Arial" pitchFamily="34" charset="0"/>
              </a:rPr>
              <a:t>na</a:t>
            </a:r>
            <a:r>
              <a:rPr lang="tr-TR" altLang="ja-JP" sz="2400" b="1" dirty="0">
                <a:solidFill>
                  <a:srgbClr val="0033CC"/>
                </a:solidFill>
                <a:latin typeface="Arial" pitchFamily="34" charset="0"/>
                <a:ea typeface="Geneva" charset="-128"/>
                <a:cs typeface="Arial" pitchFamily="34" charset="0"/>
              </a:rPr>
              <a:t> ait Yıllık Kurumlar Vergisi Beyannamesi</a:t>
            </a:r>
            <a:r>
              <a:rPr lang="tr-TR" altLang="ja-JP" sz="2400" dirty="0">
                <a:solidFill>
                  <a:srgbClr val="0033CC"/>
                </a:solidFill>
                <a:latin typeface="Arial" pitchFamily="34" charset="0"/>
                <a:ea typeface="Geneva" charset="-128"/>
                <a:cs typeface="Arial" pitchFamily="34" charset="0"/>
              </a:rPr>
              <a:t> ekinde doldurulması gereken (Örtülü Sermaye, Yurtdışı İştirakler ve Transfer Fiyatlandırması İle ilgili ) Formlar </a:t>
            </a:r>
            <a:r>
              <a:rPr lang="tr-TR" altLang="ja-JP" sz="2400" b="1" dirty="0">
                <a:solidFill>
                  <a:srgbClr val="0033CC"/>
                </a:solidFill>
                <a:latin typeface="Arial" pitchFamily="34" charset="0"/>
                <a:ea typeface="Geneva" charset="-128"/>
                <a:cs typeface="Arial" pitchFamily="34" charset="0"/>
              </a:rPr>
              <a:t>(Ek.2) </a:t>
            </a:r>
            <a:r>
              <a:rPr lang="tr-TR" altLang="ja-JP" sz="2400" dirty="0">
                <a:solidFill>
                  <a:srgbClr val="0033CC"/>
                </a:solidFill>
                <a:latin typeface="Arial" pitchFamily="34" charset="0"/>
                <a:ea typeface="Geneva" charset="-128"/>
                <a:cs typeface="Arial" pitchFamily="34" charset="0"/>
              </a:rPr>
              <a:t>için gerekli hazırlıkların yapılması ihmal edilmemelidir.</a:t>
            </a:r>
            <a:br>
              <a:rPr lang="tr-TR" altLang="ja-JP" sz="2400" dirty="0">
                <a:solidFill>
                  <a:srgbClr val="0033CC"/>
                </a:solidFill>
                <a:latin typeface="Arial" pitchFamily="34" charset="0"/>
                <a:ea typeface="Geneva" charset="-128"/>
                <a:cs typeface="Arial" pitchFamily="34" charset="0"/>
              </a:rPr>
            </a:br>
            <a:br>
              <a:rPr lang="tr-TR" altLang="ja-JP" sz="2400" dirty="0">
                <a:solidFill>
                  <a:srgbClr val="0033CC"/>
                </a:solidFill>
                <a:latin typeface="Arial" pitchFamily="34" charset="0"/>
                <a:ea typeface="Geneva" charset="-128"/>
                <a:cs typeface="Arial" pitchFamily="34" charset="0"/>
              </a:rPr>
            </a:br>
            <a:r>
              <a:rPr lang="tr-TR" altLang="ja-JP" sz="2400" dirty="0">
                <a:solidFill>
                  <a:srgbClr val="FF0000"/>
                </a:solidFill>
                <a:latin typeface="Arial" pitchFamily="34" charset="0"/>
                <a:ea typeface="Geneva" charset="-128"/>
                <a:cs typeface="Arial" pitchFamily="34" charset="0"/>
              </a:rPr>
              <a:t>İlgili belgeler ve varsa rapor, ilgili Yıl KV Beyannamesi ile birlikte saklanacaktır.</a:t>
            </a:r>
            <a:br>
              <a:rPr lang="tr-TR" altLang="ja-JP" sz="2400" dirty="0">
                <a:solidFill>
                  <a:srgbClr val="FF0000"/>
                </a:solidFill>
                <a:latin typeface="Arial" pitchFamily="34" charset="0"/>
                <a:ea typeface="Geneva" charset="-128"/>
                <a:cs typeface="Arial" pitchFamily="34" charset="0"/>
              </a:rPr>
            </a:br>
            <a:br>
              <a:rPr lang="tr-TR" altLang="ja-JP" sz="2000" dirty="0">
                <a:solidFill>
                  <a:srgbClr val="0033CC"/>
                </a:solidFill>
                <a:latin typeface="Arial" pitchFamily="34" charset="0"/>
                <a:ea typeface="Geneva" charset="-128"/>
                <a:cs typeface="Arial" pitchFamily="34" charset="0"/>
              </a:rPr>
            </a:br>
            <a:endParaRPr lang="tr-TR" altLang="tr-TR" sz="2000" dirty="0">
              <a:solidFill>
                <a:srgbClr val="0033CC"/>
              </a:solidFill>
              <a:latin typeface="Arial" pitchFamily="34" charset="0"/>
              <a:ea typeface="Geneva" charset="-128"/>
              <a:cs typeface="Arial" pitchFamily="34" charset="0"/>
            </a:endParaRPr>
          </a:p>
        </p:txBody>
      </p:sp>
      <p:sp>
        <p:nvSpPr>
          <p:cNvPr id="78851" name="2 Metin kutusu"/>
          <p:cNvSpPr txBox="1">
            <a:spLocks noChangeArrowheads="1"/>
          </p:cNvSpPr>
          <p:nvPr/>
        </p:nvSpPr>
        <p:spPr bwMode="auto">
          <a:xfrm>
            <a:off x="710505" y="508670"/>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662077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404665"/>
            <a:ext cx="7632848" cy="369332"/>
          </a:xfrm>
          <a:prstGeom prst="rect">
            <a:avLst/>
          </a:prstGeom>
        </p:spPr>
        <p:txBody>
          <a:bodyPr wrap="square">
            <a:spAutoFit/>
          </a:bodyPr>
          <a:lstStyle/>
          <a:p>
            <a:r>
              <a:rPr lang="tr-TR" altLang="tr-TR" b="1" dirty="0">
                <a:effectLst>
                  <a:outerShdw blurRad="38100" dist="38100" dir="2700000" algn="tl">
                    <a:srgbClr val="000000">
                      <a:alpha val="43137"/>
                    </a:srgbClr>
                  </a:outerShdw>
                </a:effectLst>
              </a:rPr>
              <a:t>3– DÖNEMSONU İŞLEMLERİ VE MUHASEBELEŞTİRİLMESİ : </a:t>
            </a:r>
            <a:endParaRPr lang="tr-TR" altLang="tr-TR" sz="2000" b="1" dirty="0">
              <a:effectLst>
                <a:outerShdw blurRad="38100" dist="38100" dir="2700000" algn="tl">
                  <a:srgbClr val="000000">
                    <a:alpha val="43137"/>
                  </a:srgbClr>
                </a:outerShdw>
              </a:effectLst>
            </a:endParaRPr>
          </a:p>
        </p:txBody>
      </p:sp>
      <p:sp>
        <p:nvSpPr>
          <p:cNvPr id="3" name="Dikdörtgen 2"/>
          <p:cNvSpPr/>
          <p:nvPr/>
        </p:nvSpPr>
        <p:spPr>
          <a:xfrm>
            <a:off x="683568" y="1484784"/>
            <a:ext cx="7488832" cy="5109091"/>
          </a:xfrm>
          <a:prstGeom prst="rect">
            <a:avLst/>
          </a:prstGeom>
        </p:spPr>
        <p:txBody>
          <a:bodyPr wrap="square">
            <a:spAutoFit/>
          </a:bodyPr>
          <a:lstStyle/>
          <a:p>
            <a:r>
              <a:rPr lang="tr-TR" altLang="tr-TR" sz="2800" b="1" dirty="0">
                <a:solidFill>
                  <a:srgbClr val="0033CC"/>
                </a:solidFill>
                <a:latin typeface="Arial" pitchFamily="34" charset="0"/>
                <a:ea typeface="Geneva" charset="-128"/>
                <a:cs typeface="Arial" pitchFamily="34" charset="0"/>
              </a:rPr>
              <a:t>NAKİT SERMAYE ARTIRIMI’</a:t>
            </a:r>
            <a:r>
              <a:rPr lang="tr-TR" altLang="tr-TR" sz="2400" b="1" dirty="0">
                <a:solidFill>
                  <a:srgbClr val="0033CC"/>
                </a:solidFill>
                <a:latin typeface="Arial" pitchFamily="34" charset="0"/>
                <a:ea typeface="Geneva" charset="-128"/>
                <a:cs typeface="Arial" pitchFamily="34" charset="0"/>
              </a:rPr>
              <a:t>NDA «SERMAYE AMORTİSMANI» GİDER KAYDI</a:t>
            </a:r>
            <a:br>
              <a:rPr lang="tr-TR" altLang="tr-TR" b="1" dirty="0">
                <a:solidFill>
                  <a:srgbClr val="0033CC"/>
                </a:solidFill>
                <a:latin typeface="Arial" pitchFamily="34" charset="0"/>
                <a:ea typeface="Geneva" charset="-128"/>
                <a:cs typeface="Arial" pitchFamily="34" charset="0"/>
              </a:rPr>
            </a:br>
            <a:endParaRPr lang="tr-TR" altLang="tr-TR" b="1" dirty="0">
              <a:solidFill>
                <a:srgbClr val="0033CC"/>
              </a:solidFill>
              <a:latin typeface="Arial" pitchFamily="34" charset="0"/>
              <a:ea typeface="Geneva" charset="-128"/>
              <a:cs typeface="Arial" pitchFamily="34" charset="0"/>
            </a:endParaRPr>
          </a:p>
          <a:p>
            <a:r>
              <a:rPr lang="tr-TR" altLang="tr-TR" sz="2000" b="1" dirty="0">
                <a:solidFill>
                  <a:srgbClr val="0033CC"/>
                </a:solidFill>
                <a:latin typeface="Arial" pitchFamily="34" charset="0"/>
                <a:ea typeface="Geneva" charset="-128"/>
                <a:cs typeface="Arial" pitchFamily="34" charset="0"/>
              </a:rPr>
              <a:t>01.Temmuz.2015’ ten sonra yapılan NAKİT sermaye artırımları için uygulanmaktadır.</a:t>
            </a:r>
          </a:p>
          <a:p>
            <a:endParaRPr lang="tr-TR" altLang="tr-TR" dirty="0">
              <a:solidFill>
                <a:srgbClr val="0033CC"/>
              </a:solidFill>
              <a:latin typeface="Arial" pitchFamily="34" charset="0"/>
              <a:ea typeface="Geneva" charset="-128"/>
              <a:cs typeface="Arial" pitchFamily="34" charset="0"/>
            </a:endParaRPr>
          </a:p>
          <a:p>
            <a:pPr marL="285750" indent="-285750">
              <a:buFont typeface="Arial" panose="020B0604020202020204" pitchFamily="34" charset="0"/>
              <a:buChar char="•"/>
            </a:pPr>
            <a:r>
              <a:rPr lang="tr-TR" altLang="tr-TR" dirty="0">
                <a:solidFill>
                  <a:srgbClr val="0033CC"/>
                </a:solidFill>
                <a:latin typeface="Arial" pitchFamily="34" charset="0"/>
                <a:ea typeface="Geneva" charset="-128"/>
                <a:cs typeface="Arial" pitchFamily="34" charset="0"/>
              </a:rPr>
              <a:t>Nakit ödenen sermaye tutarı için ilgili yıl sonuna kadar </a:t>
            </a:r>
            <a:r>
              <a:rPr lang="tr-TR" altLang="tr-TR" dirty="0" err="1">
                <a:solidFill>
                  <a:srgbClr val="0033CC"/>
                </a:solidFill>
                <a:latin typeface="Arial" pitchFamily="34" charset="0"/>
                <a:ea typeface="Geneva" charset="-128"/>
                <a:cs typeface="Arial" pitchFamily="34" charset="0"/>
              </a:rPr>
              <a:t>kıst</a:t>
            </a:r>
            <a:r>
              <a:rPr lang="tr-TR" altLang="tr-TR" dirty="0">
                <a:solidFill>
                  <a:srgbClr val="0033CC"/>
                </a:solidFill>
                <a:latin typeface="Arial" pitchFamily="34" charset="0"/>
                <a:ea typeface="Geneva" charset="-128"/>
                <a:cs typeface="Arial" pitchFamily="34" charset="0"/>
              </a:rPr>
              <a:t> yöntemiyle, T.C. MERKEZ BANKASI’ </a:t>
            </a:r>
            <a:r>
              <a:rPr lang="tr-TR" altLang="tr-TR" dirty="0" err="1">
                <a:solidFill>
                  <a:srgbClr val="0033CC"/>
                </a:solidFill>
                <a:latin typeface="Arial" pitchFamily="34" charset="0"/>
                <a:ea typeface="Geneva" charset="-128"/>
                <a:cs typeface="Arial" pitchFamily="34" charset="0"/>
              </a:rPr>
              <a:t>nca</a:t>
            </a:r>
            <a:r>
              <a:rPr lang="tr-TR" altLang="tr-TR" dirty="0">
                <a:solidFill>
                  <a:srgbClr val="0033CC"/>
                </a:solidFill>
                <a:latin typeface="Arial" pitchFamily="34" charset="0"/>
                <a:ea typeface="Geneva" charset="-128"/>
                <a:cs typeface="Arial" pitchFamily="34" charset="0"/>
              </a:rPr>
              <a:t> 31.Aralık </a:t>
            </a:r>
            <a:r>
              <a:rPr lang="tr-TR" altLang="tr-TR" dirty="0">
                <a:solidFill>
                  <a:srgbClr val="FF0000"/>
                </a:solidFill>
                <a:latin typeface="Arial" pitchFamily="34" charset="0"/>
                <a:ea typeface="Geneva" charset="-128"/>
                <a:cs typeface="Arial" pitchFamily="34" charset="0"/>
              </a:rPr>
              <a:t>(yıl sonu) </a:t>
            </a:r>
            <a:r>
              <a:rPr lang="tr-TR" altLang="tr-TR" dirty="0">
                <a:solidFill>
                  <a:srgbClr val="0033CC"/>
                </a:solidFill>
                <a:latin typeface="Arial" pitchFamily="34" charset="0"/>
                <a:ea typeface="Geneva" charset="-128"/>
                <a:cs typeface="Arial" pitchFamily="34" charset="0"/>
              </a:rPr>
              <a:t>itibariyle belirlenen ve ilan edilen ORTALAMA TİCARİ KREDİ FAİZİ oranında hesaplanan faiz tutarının % 50’si Sermaye Amortismanı olarak Kurum Kazancından indirilir. </a:t>
            </a:r>
            <a:r>
              <a:rPr lang="tr-TR" altLang="tr-TR" dirty="0">
                <a:solidFill>
                  <a:srgbClr val="FF0000"/>
                </a:solidFill>
                <a:latin typeface="Arial" pitchFamily="34" charset="0"/>
                <a:ea typeface="Geneva" charset="-128"/>
                <a:cs typeface="Arial" pitchFamily="34" charset="0"/>
              </a:rPr>
              <a:t>(KVK Mad.10) (</a:t>
            </a:r>
            <a:r>
              <a:rPr lang="tr-TR" altLang="tr-TR" dirty="0" err="1">
                <a:solidFill>
                  <a:srgbClr val="FF0000"/>
                </a:solidFill>
                <a:latin typeface="Arial" pitchFamily="34" charset="0"/>
                <a:ea typeface="Geneva" charset="-128"/>
                <a:cs typeface="Arial" pitchFamily="34" charset="0"/>
              </a:rPr>
              <a:t>Geç.V.Hariç</a:t>
            </a:r>
            <a:r>
              <a:rPr lang="tr-TR" altLang="tr-TR" dirty="0">
                <a:solidFill>
                  <a:srgbClr val="FF0000"/>
                </a:solidFill>
                <a:latin typeface="Arial" pitchFamily="34" charset="0"/>
                <a:ea typeface="Geneva" charset="-128"/>
                <a:cs typeface="Arial" pitchFamily="34" charset="0"/>
              </a:rPr>
              <a:t>)</a:t>
            </a:r>
          </a:p>
          <a:p>
            <a:pPr marL="285750" indent="-285750">
              <a:buFont typeface="Arial" panose="020B0604020202020204" pitchFamily="34" charset="0"/>
              <a:buChar char="•"/>
            </a:pPr>
            <a:r>
              <a:rPr lang="tr-TR" altLang="tr-TR" dirty="0">
                <a:solidFill>
                  <a:srgbClr val="0033CC"/>
                </a:solidFill>
                <a:latin typeface="Arial" pitchFamily="34" charset="0"/>
                <a:ea typeface="Geneva" charset="-128"/>
                <a:cs typeface="Arial" pitchFamily="34" charset="0"/>
              </a:rPr>
              <a:t>İlgili yıl zarar oluşması halinde sonraki yıllarda da indirilebilir.</a:t>
            </a:r>
          </a:p>
          <a:p>
            <a:pPr marL="285750" indent="-285750">
              <a:buFont typeface="Arial" panose="020B0604020202020204" pitchFamily="34" charset="0"/>
              <a:buChar char="•"/>
            </a:pPr>
            <a:r>
              <a:rPr lang="tr-TR" altLang="tr-TR" dirty="0">
                <a:solidFill>
                  <a:srgbClr val="0033CC"/>
                </a:solidFill>
                <a:latin typeface="Arial" pitchFamily="34" charset="0"/>
                <a:ea typeface="Geneva" charset="-128"/>
                <a:cs typeface="Arial" pitchFamily="34" charset="0"/>
              </a:rPr>
              <a:t>Nakit Arttırılan kısım için sonraki yıllarda Amortisman hesaplamasına ve indirimine devam edilir.</a:t>
            </a:r>
          </a:p>
          <a:p>
            <a:pPr marL="285750" indent="-285750">
              <a:buFont typeface="Arial" panose="020B0604020202020204" pitchFamily="34" charset="0"/>
              <a:buChar char="•"/>
            </a:pPr>
            <a:r>
              <a:rPr lang="tr-TR" altLang="tr-TR" dirty="0">
                <a:solidFill>
                  <a:srgbClr val="0033CC"/>
                </a:solidFill>
                <a:latin typeface="Arial" pitchFamily="34" charset="0"/>
                <a:ea typeface="Geneva" charset="-128"/>
                <a:cs typeface="Arial" pitchFamily="34" charset="0"/>
              </a:rPr>
              <a:t>Sermaye azaltılması halinde, azaltılan ve çekilen kısım için Sermaye Amortismanı hesaplanmaz.</a:t>
            </a:r>
            <a:br>
              <a:rPr lang="tr-TR" altLang="tr-TR" dirty="0">
                <a:solidFill>
                  <a:srgbClr val="0033CC"/>
                </a:solidFill>
                <a:latin typeface="Arial" pitchFamily="34" charset="0"/>
                <a:ea typeface="Geneva" charset="-128"/>
                <a:cs typeface="Arial" pitchFamily="34" charset="0"/>
              </a:rPr>
            </a:br>
            <a:endParaRPr lang="tr-TR" dirty="0"/>
          </a:p>
        </p:txBody>
      </p:sp>
    </p:spTree>
    <p:extLst>
      <p:ext uri="{BB962C8B-B14F-4D97-AF65-F5344CB8AC3E}">
        <p14:creationId xmlns:p14="http://schemas.microsoft.com/office/powerpoint/2010/main" val="3750081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23527" y="692696"/>
            <a:ext cx="8280921" cy="4896544"/>
          </a:xfrm>
          <a:prstGeom prst="rect">
            <a:avLst/>
          </a:prstGeom>
        </p:spPr>
      </p:pic>
    </p:spTree>
    <p:extLst>
      <p:ext uri="{BB962C8B-B14F-4D97-AF65-F5344CB8AC3E}">
        <p14:creationId xmlns:p14="http://schemas.microsoft.com/office/powerpoint/2010/main" val="1113742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ctrTitle" idx="4294967295"/>
          </p:nvPr>
        </p:nvSpPr>
        <p:spPr>
          <a:xfrm>
            <a:off x="648072" y="1124744"/>
            <a:ext cx="8100392" cy="4680520"/>
          </a:xfrm>
        </p:spPr>
        <p:txBody>
          <a:bodyPr>
            <a:normAutofit/>
          </a:bodyPr>
          <a:lstStyle/>
          <a:p>
            <a:r>
              <a:rPr lang="tr-TR" altLang="tr-TR" sz="2400" b="1" dirty="0">
                <a:solidFill>
                  <a:srgbClr val="0033CC"/>
                </a:solidFill>
                <a:latin typeface="Arial" pitchFamily="34" charset="0"/>
                <a:ea typeface="Geneva" charset="-128"/>
                <a:cs typeface="Arial" pitchFamily="34" charset="0"/>
              </a:rPr>
              <a:t>(</a:t>
            </a:r>
            <a:r>
              <a:rPr lang="tr-TR" altLang="tr-TR" sz="2400" b="1" dirty="0" err="1">
                <a:solidFill>
                  <a:srgbClr val="0033CC"/>
                </a:solidFill>
                <a:latin typeface="Arial" pitchFamily="34" charset="0"/>
                <a:ea typeface="Geneva" charset="-128"/>
                <a:cs typeface="Arial" pitchFamily="34" charset="0"/>
              </a:rPr>
              <a:t>Ba</a:t>
            </a:r>
            <a:r>
              <a:rPr lang="tr-TR" altLang="tr-TR" sz="2400" b="1" dirty="0">
                <a:solidFill>
                  <a:srgbClr val="0033CC"/>
                </a:solidFill>
                <a:latin typeface="Arial" pitchFamily="34" charset="0"/>
                <a:ea typeface="Geneva" charset="-128"/>
                <a:cs typeface="Arial" pitchFamily="34" charset="0"/>
              </a:rPr>
              <a:t> ve </a:t>
            </a:r>
            <a:r>
              <a:rPr lang="tr-TR" altLang="tr-TR" sz="2400" b="1" dirty="0" err="1">
                <a:solidFill>
                  <a:srgbClr val="0033CC"/>
                </a:solidFill>
                <a:latin typeface="Arial" pitchFamily="34" charset="0"/>
                <a:ea typeface="Geneva" charset="-128"/>
                <a:cs typeface="Arial" pitchFamily="34" charset="0"/>
              </a:rPr>
              <a:t>Bs</a:t>
            </a:r>
            <a:r>
              <a:rPr lang="tr-TR" altLang="tr-TR" sz="2400" b="1" dirty="0">
                <a:solidFill>
                  <a:srgbClr val="0033CC"/>
                </a:solidFill>
                <a:latin typeface="Arial" pitchFamily="34" charset="0"/>
                <a:ea typeface="Geneva" charset="-128"/>
                <a:cs typeface="Arial" pitchFamily="34" charset="0"/>
              </a:rPr>
              <a:t> Formları)</a:t>
            </a:r>
            <a:br>
              <a:rPr lang="tr-TR" altLang="tr-TR" sz="2400" b="1" dirty="0">
                <a:solidFill>
                  <a:srgbClr val="0033CC"/>
                </a:solidFill>
                <a:latin typeface="Arial" pitchFamily="34" charset="0"/>
                <a:ea typeface="Geneva" charset="-128"/>
                <a:cs typeface="Arial" pitchFamily="34" charset="0"/>
              </a:rPr>
            </a:br>
            <a:br>
              <a:rPr lang="tr-TR" altLang="tr-TR" sz="2400" b="1" dirty="0">
                <a:solidFill>
                  <a:srgbClr val="0033CC"/>
                </a:solidFill>
                <a:latin typeface="Arial" pitchFamily="34" charset="0"/>
                <a:ea typeface="Geneva" charset="-128"/>
                <a:cs typeface="Arial" pitchFamily="34" charset="0"/>
              </a:rPr>
            </a:br>
            <a:br>
              <a:rPr lang="tr-TR" altLang="tr-TR" sz="2400" dirty="0">
                <a:solidFill>
                  <a:srgbClr val="0033CC"/>
                </a:solidFill>
                <a:latin typeface="Arial" pitchFamily="34" charset="0"/>
                <a:ea typeface="Geneva" charset="-128"/>
                <a:cs typeface="Arial" pitchFamily="34" charset="0"/>
              </a:rPr>
            </a:br>
            <a:r>
              <a:rPr lang="tr-TR" altLang="tr-TR" sz="2400" dirty="0" err="1">
                <a:solidFill>
                  <a:srgbClr val="0033CC"/>
                </a:solidFill>
                <a:latin typeface="Arial" pitchFamily="34" charset="0"/>
                <a:ea typeface="Geneva" charset="-128"/>
                <a:cs typeface="Arial" pitchFamily="34" charset="0"/>
              </a:rPr>
              <a:t>Ba</a:t>
            </a:r>
            <a:r>
              <a:rPr lang="tr-TR" altLang="tr-TR" sz="2400" dirty="0">
                <a:solidFill>
                  <a:srgbClr val="0033CC"/>
                </a:solidFill>
                <a:latin typeface="Arial" pitchFamily="34" charset="0"/>
                <a:ea typeface="Geneva" charset="-128"/>
                <a:cs typeface="Arial" pitchFamily="34" charset="0"/>
              </a:rPr>
              <a:t> ve </a:t>
            </a:r>
            <a:r>
              <a:rPr lang="tr-TR" altLang="tr-TR" sz="2400" dirty="0" err="1">
                <a:solidFill>
                  <a:srgbClr val="0033CC"/>
                </a:solidFill>
                <a:latin typeface="Arial" pitchFamily="34" charset="0"/>
                <a:ea typeface="Geneva" charset="-128"/>
                <a:cs typeface="Arial" pitchFamily="34" charset="0"/>
              </a:rPr>
              <a:t>Bs</a:t>
            </a:r>
            <a:r>
              <a:rPr lang="tr-TR" altLang="tr-TR" sz="2400" dirty="0">
                <a:solidFill>
                  <a:srgbClr val="0033CC"/>
                </a:solidFill>
                <a:latin typeface="Arial" pitchFamily="34" charset="0"/>
                <a:ea typeface="Geneva" charset="-128"/>
                <a:cs typeface="Arial" pitchFamily="34" charset="0"/>
              </a:rPr>
              <a:t> Formlarının doldurulmasında, «Düzeltme Cezası</a:t>
            </a:r>
            <a:r>
              <a:rPr lang="ja-JP" altLang="tr-TR" sz="2400" dirty="0">
                <a:solidFill>
                  <a:srgbClr val="0033CC"/>
                </a:solidFill>
                <a:latin typeface="Arial" pitchFamily="34" charset="0"/>
                <a:ea typeface="Geneva" charset="-128"/>
                <a:cs typeface="Arial" pitchFamily="34" charset="0"/>
              </a:rPr>
              <a:t>’</a:t>
            </a:r>
            <a:r>
              <a:rPr lang="tr-TR" altLang="ja-JP" sz="2400" dirty="0">
                <a:solidFill>
                  <a:srgbClr val="0033CC"/>
                </a:solidFill>
                <a:latin typeface="Arial" pitchFamily="34" charset="0"/>
                <a:ea typeface="Geneva" charset="-128"/>
                <a:cs typeface="Arial" pitchFamily="34" charset="0"/>
              </a:rPr>
              <a:t> </a:t>
            </a:r>
            <a:r>
              <a:rPr lang="tr-TR" altLang="ja-JP" sz="2400" dirty="0" err="1">
                <a:solidFill>
                  <a:srgbClr val="0033CC"/>
                </a:solidFill>
                <a:latin typeface="Arial" pitchFamily="34" charset="0"/>
                <a:ea typeface="Geneva" charset="-128"/>
                <a:cs typeface="Arial" pitchFamily="34" charset="0"/>
              </a:rPr>
              <a:t>na</a:t>
            </a:r>
            <a:r>
              <a:rPr lang="tr-TR" altLang="ja-JP" sz="2400" dirty="0">
                <a:solidFill>
                  <a:srgbClr val="0033CC"/>
                </a:solidFill>
                <a:latin typeface="Arial" pitchFamily="34" charset="0"/>
                <a:ea typeface="Geneva" charset="-128"/>
                <a:cs typeface="Arial" pitchFamily="34" charset="0"/>
              </a:rPr>
              <a:t> muhatap kalmamak için» alım ve satıma taraf olanlar ile mutlaka, her ay alım ve satım Fatura tutarları mutabakatı yapılmalıdır.</a:t>
            </a:r>
            <a:br>
              <a:rPr lang="tr-TR" altLang="ja-JP" sz="2400" dirty="0">
                <a:solidFill>
                  <a:srgbClr val="0033CC"/>
                </a:solidFill>
                <a:latin typeface="Arial" pitchFamily="34" charset="0"/>
                <a:ea typeface="Geneva" charset="-128"/>
                <a:cs typeface="Arial" pitchFamily="34" charset="0"/>
              </a:rPr>
            </a:br>
            <a:br>
              <a:rPr lang="tr-TR" altLang="ja-JP" sz="2400" dirty="0">
                <a:solidFill>
                  <a:srgbClr val="0033CC"/>
                </a:solidFill>
                <a:latin typeface="Arial" pitchFamily="34" charset="0"/>
                <a:ea typeface="Geneva" charset="-128"/>
                <a:cs typeface="Arial" pitchFamily="34" charset="0"/>
              </a:rPr>
            </a:br>
            <a:r>
              <a:rPr lang="tr-TR" altLang="ja-JP" sz="2400" dirty="0">
                <a:solidFill>
                  <a:srgbClr val="002060"/>
                </a:solidFill>
                <a:latin typeface="Arial" pitchFamily="34" charset="0"/>
                <a:ea typeface="Geneva" charset="-128"/>
                <a:cs typeface="Arial" pitchFamily="34" charset="0"/>
              </a:rPr>
              <a:t>Nevi Değiştiren Şirketlerin gerek Unvan ve Gerekse Vergi Numarası değişiklikleri için verilen Düzeltme </a:t>
            </a:r>
            <a:r>
              <a:rPr lang="tr-TR" altLang="ja-JP" sz="2400" dirty="0" err="1">
                <a:solidFill>
                  <a:srgbClr val="002060"/>
                </a:solidFill>
                <a:latin typeface="Arial" pitchFamily="34" charset="0"/>
                <a:ea typeface="Geneva" charset="-128"/>
                <a:cs typeface="Arial" pitchFamily="34" charset="0"/>
              </a:rPr>
              <a:t>Ba</a:t>
            </a:r>
            <a:r>
              <a:rPr lang="tr-TR" altLang="ja-JP" sz="2400" dirty="0">
                <a:solidFill>
                  <a:srgbClr val="002060"/>
                </a:solidFill>
                <a:latin typeface="Arial" pitchFamily="34" charset="0"/>
                <a:ea typeface="Geneva" charset="-128"/>
                <a:cs typeface="Arial" pitchFamily="34" charset="0"/>
              </a:rPr>
              <a:t> ve </a:t>
            </a:r>
            <a:r>
              <a:rPr lang="tr-TR" altLang="ja-JP" sz="2400" dirty="0" err="1">
                <a:solidFill>
                  <a:srgbClr val="002060"/>
                </a:solidFill>
                <a:latin typeface="Arial" pitchFamily="34" charset="0"/>
                <a:ea typeface="Geneva" charset="-128"/>
                <a:cs typeface="Arial" pitchFamily="34" charset="0"/>
              </a:rPr>
              <a:t>Bs</a:t>
            </a:r>
            <a:r>
              <a:rPr lang="tr-TR" altLang="ja-JP" sz="2400" dirty="0">
                <a:solidFill>
                  <a:srgbClr val="002060"/>
                </a:solidFill>
                <a:latin typeface="Arial" pitchFamily="34" charset="0"/>
                <a:ea typeface="Geneva" charset="-128"/>
                <a:cs typeface="Arial" pitchFamily="34" charset="0"/>
              </a:rPr>
              <a:t> Formları için ceza ödenmeyecektir.</a:t>
            </a:r>
            <a:endParaRPr lang="tr-TR" altLang="tr-TR" sz="2400" dirty="0">
              <a:solidFill>
                <a:srgbClr val="002060"/>
              </a:solidFill>
              <a:latin typeface="Arial" pitchFamily="34" charset="0"/>
              <a:ea typeface="Geneva" charset="-128"/>
              <a:cs typeface="Arial" pitchFamily="34" charset="0"/>
            </a:endParaRPr>
          </a:p>
        </p:txBody>
      </p:sp>
      <p:sp>
        <p:nvSpPr>
          <p:cNvPr id="79875" name="2 Metin kutusu"/>
          <p:cNvSpPr txBox="1">
            <a:spLocks noChangeArrowheads="1"/>
          </p:cNvSpPr>
          <p:nvPr/>
        </p:nvSpPr>
        <p:spPr bwMode="auto">
          <a:xfrm>
            <a:off x="710505" y="58067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849315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txBox="1">
            <a:spLocks/>
          </p:cNvSpPr>
          <p:nvPr/>
        </p:nvSpPr>
        <p:spPr bwMode="auto">
          <a:xfrm>
            <a:off x="685800" y="980728"/>
            <a:ext cx="7772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pPr algn="ctr"/>
            <a:r>
              <a:rPr lang="tr-TR" altLang="tr-TR" sz="2000" b="1" u="sng" dirty="0">
                <a:solidFill>
                  <a:srgbClr val="0033CC"/>
                </a:solidFill>
              </a:rPr>
              <a:t>2015 Faaliyet Yılına ait</a:t>
            </a:r>
          </a:p>
          <a:p>
            <a:pPr algn="ctr"/>
            <a:r>
              <a:rPr lang="tr-TR" altLang="tr-TR" sz="2000" b="1" u="sng" dirty="0">
                <a:solidFill>
                  <a:srgbClr val="0033CC"/>
                </a:solidFill>
              </a:rPr>
              <a:t>YÖNETİM FAALİYET RAPORU YAYINLANMASI SON GÜNÜ</a:t>
            </a:r>
          </a:p>
          <a:p>
            <a:pPr algn="ctr"/>
            <a:r>
              <a:rPr lang="tr-TR" altLang="tr-TR" sz="2000" b="1" u="sng" dirty="0">
                <a:solidFill>
                  <a:srgbClr val="0033CC"/>
                </a:solidFill>
              </a:rPr>
              <a:t>Şubat.2017 ayı sonu </a:t>
            </a:r>
            <a:r>
              <a:rPr lang="ja-JP" altLang="tr-TR" sz="2000" b="1" u="sng" dirty="0">
                <a:solidFill>
                  <a:srgbClr val="0033CC"/>
                </a:solidFill>
              </a:rPr>
              <a:t>‘</a:t>
            </a:r>
            <a:r>
              <a:rPr lang="tr-TR" altLang="ja-JP" sz="2000" b="1" u="sng" dirty="0">
                <a:solidFill>
                  <a:srgbClr val="0033CC"/>
                </a:solidFill>
              </a:rPr>
              <a:t>dur.</a:t>
            </a:r>
          </a:p>
          <a:p>
            <a:pPr algn="ctr"/>
            <a:endParaRPr lang="tr-TR" altLang="tr-TR" sz="3600" dirty="0">
              <a:solidFill>
                <a:srgbClr val="0033CC"/>
              </a:solidFill>
            </a:endParaRPr>
          </a:p>
          <a:p>
            <a:r>
              <a:rPr lang="tr-TR" altLang="tr-TR" sz="2000" dirty="0">
                <a:solidFill>
                  <a:srgbClr val="0033CC"/>
                </a:solidFill>
              </a:rPr>
              <a:t>Rapordaki Finansal Bilgiler Tam ve Doğru olmak zorundadır.</a:t>
            </a:r>
          </a:p>
        </p:txBody>
      </p:sp>
      <p:sp>
        <p:nvSpPr>
          <p:cNvPr id="80899" name="2 Metin kutusu"/>
          <p:cNvSpPr txBox="1">
            <a:spLocks noChangeArrowheads="1"/>
          </p:cNvSpPr>
          <p:nvPr/>
        </p:nvSpPr>
        <p:spPr bwMode="auto">
          <a:xfrm>
            <a:off x="710505" y="692696"/>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7353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ctrTitle" idx="4294967295"/>
          </p:nvPr>
        </p:nvSpPr>
        <p:spPr>
          <a:xfrm>
            <a:off x="755576" y="1196752"/>
            <a:ext cx="8136904" cy="4752528"/>
          </a:xfrm>
        </p:spPr>
        <p:txBody>
          <a:bodyPr>
            <a:normAutofit/>
          </a:bodyPr>
          <a:lstStyle/>
          <a:p>
            <a:r>
              <a:rPr lang="tr-TR" altLang="tr-TR" sz="2400" b="1" dirty="0">
                <a:solidFill>
                  <a:srgbClr val="0033CC"/>
                </a:solidFill>
                <a:latin typeface="Arial" pitchFamily="34" charset="0"/>
                <a:ea typeface="Geneva" charset="-128"/>
                <a:cs typeface="Arial" pitchFamily="34" charset="0"/>
              </a:rPr>
              <a:t>Dönem Sonu Matrah Kontrol Formatı :</a:t>
            </a:r>
            <a:br>
              <a:rPr lang="tr-TR" altLang="tr-TR" sz="2400" b="1" dirty="0">
                <a:solidFill>
                  <a:srgbClr val="0033CC"/>
                </a:solidFill>
                <a:latin typeface="Arial" pitchFamily="34" charset="0"/>
                <a:ea typeface="Geneva" charset="-128"/>
                <a:cs typeface="Arial" pitchFamily="34" charset="0"/>
              </a:rPr>
            </a:br>
            <a:r>
              <a:rPr lang="tr-TR" altLang="tr-TR" sz="2400" b="1" dirty="0">
                <a:solidFill>
                  <a:srgbClr val="FF0000"/>
                </a:solidFill>
                <a:latin typeface="Arial" pitchFamily="34" charset="0"/>
                <a:ea typeface="Geneva" charset="-128"/>
                <a:cs typeface="Arial" pitchFamily="34" charset="0"/>
              </a:rPr>
              <a:t>(ANIL SEMİNER kitabı ekinde bulunmaktadır.)</a:t>
            </a:r>
            <a:br>
              <a:rPr lang="tr-TR" altLang="tr-TR" sz="2400" dirty="0">
                <a:solidFill>
                  <a:srgbClr val="0033CC"/>
                </a:solidFill>
                <a:latin typeface="Arial" pitchFamily="34" charset="0"/>
                <a:ea typeface="Geneva" charset="-128"/>
                <a:cs typeface="Arial" pitchFamily="34" charset="0"/>
              </a:rPr>
            </a:br>
            <a:r>
              <a:rPr lang="tr-TR" altLang="tr-TR" sz="2400" dirty="0">
                <a:solidFill>
                  <a:srgbClr val="0033CC"/>
                </a:solidFill>
                <a:latin typeface="Arial" pitchFamily="34" charset="0"/>
                <a:ea typeface="Geneva" charset="-128"/>
                <a:cs typeface="Arial" pitchFamily="34" charset="0"/>
              </a:rPr>
              <a:t>Dönem sonu işlemlerinin yapılması sırasında, olası unutulan  ve/veya ihmal edilen işlemler ile, firmanın yasal yükümlülüklerinin zamanında yerine getirilip getirilmediğinin bir defa daha gözden geçirilmesi açısından, her Geçici Vergi dönemi ve dönem sonu işlemlerinin yapılması ve sonuçlandırılmasından sonra, tüm işlemlerin kontrolü için hazırlanacak </a:t>
            </a:r>
            <a:r>
              <a:rPr lang="tr-TR" altLang="tr-TR" sz="2400" u="sng" dirty="0">
                <a:solidFill>
                  <a:srgbClr val="0033CC"/>
                </a:solidFill>
                <a:latin typeface="Arial" pitchFamily="34" charset="0"/>
                <a:ea typeface="Geneva" charset="-128"/>
                <a:cs typeface="Arial" pitchFamily="34" charset="0"/>
              </a:rPr>
              <a:t>«</a:t>
            </a:r>
            <a:r>
              <a:rPr lang="tr-TR" altLang="tr-TR" sz="2400" b="1" dirty="0">
                <a:solidFill>
                  <a:srgbClr val="0033CC"/>
                </a:solidFill>
                <a:latin typeface="Arial" pitchFamily="34" charset="0"/>
                <a:ea typeface="Geneva" charset="-128"/>
                <a:cs typeface="Arial" pitchFamily="34" charset="0"/>
              </a:rPr>
              <a:t>Dönem Sonu Matrah Kontrol Formatı</a:t>
            </a:r>
            <a:r>
              <a:rPr lang="tr-TR" altLang="ja-JP" sz="2400" u="sng" dirty="0">
                <a:solidFill>
                  <a:srgbClr val="0033CC"/>
                </a:solidFill>
                <a:latin typeface="Arial" pitchFamily="34" charset="0"/>
                <a:ea typeface="Geneva" charset="-128"/>
                <a:cs typeface="Arial" pitchFamily="34" charset="0"/>
              </a:rPr>
              <a:t>» bir rehber görevi görmektedir.</a:t>
            </a:r>
            <a:r>
              <a:rPr lang="tr-TR" altLang="ja-JP" sz="2400" dirty="0">
                <a:solidFill>
                  <a:srgbClr val="0033CC"/>
                </a:solidFill>
                <a:latin typeface="Arial" pitchFamily="34" charset="0"/>
                <a:ea typeface="Geneva" charset="-128"/>
                <a:cs typeface="Arial" pitchFamily="34" charset="0"/>
              </a:rPr>
              <a:t> </a:t>
            </a:r>
            <a:br>
              <a:rPr lang="tr-TR" altLang="ja-JP" sz="2400" dirty="0">
                <a:solidFill>
                  <a:srgbClr val="0033CC"/>
                </a:solidFill>
                <a:latin typeface="Arial" pitchFamily="34" charset="0"/>
                <a:ea typeface="Geneva" charset="-128"/>
                <a:cs typeface="Arial" pitchFamily="34" charset="0"/>
              </a:rPr>
            </a:br>
            <a:r>
              <a:rPr lang="tr-TR" altLang="ja-JP" sz="2400" dirty="0">
                <a:solidFill>
                  <a:srgbClr val="0033CC"/>
                </a:solidFill>
                <a:latin typeface="Arial" pitchFamily="34" charset="0"/>
                <a:ea typeface="Geneva" charset="-128"/>
                <a:cs typeface="Arial" pitchFamily="34" charset="0"/>
              </a:rPr>
              <a:t>	</a:t>
            </a:r>
            <a:endParaRPr lang="tr-TR" altLang="tr-TR" sz="2400" dirty="0">
              <a:solidFill>
                <a:srgbClr val="0033CC"/>
              </a:solidFill>
              <a:latin typeface="Arial" pitchFamily="34" charset="0"/>
              <a:ea typeface="Geneva" charset="-128"/>
              <a:cs typeface="Arial" pitchFamily="34" charset="0"/>
            </a:endParaRPr>
          </a:p>
        </p:txBody>
      </p:sp>
      <p:sp>
        <p:nvSpPr>
          <p:cNvPr id="81923" name="2 Metin kutusu"/>
          <p:cNvSpPr txBox="1">
            <a:spLocks noChangeArrowheads="1"/>
          </p:cNvSpPr>
          <p:nvPr/>
        </p:nvSpPr>
        <p:spPr bwMode="auto">
          <a:xfrm>
            <a:off x="710505" y="620688"/>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2883907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txBox="1">
            <a:spLocks/>
          </p:cNvSpPr>
          <p:nvPr/>
        </p:nvSpPr>
        <p:spPr bwMode="auto">
          <a:xfrm>
            <a:off x="685800" y="764704"/>
            <a:ext cx="7772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pPr algn="ctr"/>
            <a:r>
              <a:rPr lang="tr-TR" altLang="tr-TR" sz="2400" b="1" dirty="0">
                <a:solidFill>
                  <a:srgbClr val="0033CC"/>
                </a:solidFill>
                <a:cs typeface="Arial" pitchFamily="34" charset="0"/>
              </a:rPr>
              <a:t>Dönem Sonu Matrah Kontrol Formatı :</a:t>
            </a:r>
            <a:br>
              <a:rPr lang="tr-TR" altLang="tr-TR" sz="2400" b="1" dirty="0">
                <a:solidFill>
                  <a:srgbClr val="0033CC"/>
                </a:solidFill>
                <a:cs typeface="Arial" pitchFamily="34" charset="0"/>
              </a:rPr>
            </a:br>
            <a:br>
              <a:rPr lang="tr-TR" altLang="tr-TR" sz="2400" dirty="0">
                <a:solidFill>
                  <a:srgbClr val="0033CC"/>
                </a:solidFill>
              </a:rPr>
            </a:br>
            <a:r>
              <a:rPr lang="tr-TR" altLang="tr-TR" sz="2400" dirty="0">
                <a:solidFill>
                  <a:srgbClr val="0033CC"/>
                </a:solidFill>
              </a:rPr>
              <a:t>	</a:t>
            </a:r>
            <a:br>
              <a:rPr lang="tr-TR" altLang="tr-TR" sz="2400" dirty="0">
                <a:solidFill>
                  <a:srgbClr val="0033CC"/>
                </a:solidFill>
              </a:rPr>
            </a:br>
            <a:r>
              <a:rPr lang="tr-TR" altLang="tr-TR" sz="2400" dirty="0">
                <a:solidFill>
                  <a:srgbClr val="0033CC"/>
                </a:solidFill>
              </a:rPr>
              <a:t>Formatın gereğince incelenerek, eksik bırakılmadan doldurulması, işlemlerinizin, işimizin ve ilişkilerin sağlıklılığı açısından yararlı olacağı kanaatindeyiz.</a:t>
            </a:r>
          </a:p>
        </p:txBody>
      </p:sp>
      <p:sp>
        <p:nvSpPr>
          <p:cNvPr id="82947" name="2 Metin kutusu"/>
          <p:cNvSpPr txBox="1">
            <a:spLocks noChangeArrowheads="1"/>
          </p:cNvSpPr>
          <p:nvPr/>
        </p:nvSpPr>
        <p:spPr bwMode="auto">
          <a:xfrm>
            <a:off x="782513" y="764704"/>
            <a:ext cx="818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r>
              <a:rPr lang="tr-TR" altLang="tr-TR" sz="2000" b="1" dirty="0">
                <a:effectLst>
                  <a:outerShdw blurRad="38100" dist="38100" dir="2700000" algn="tl">
                    <a:srgbClr val="000000">
                      <a:alpha val="43137"/>
                    </a:srgbClr>
                  </a:outerShdw>
                </a:effectLst>
              </a:rPr>
              <a:t>3– DÖNEMSONU İŞLEMLERİ VE MUHASEBELEŞTİRİLMESİ : </a:t>
            </a:r>
            <a:endParaRPr lang="tr-TR" altLang="tr-TR"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47575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Başlık"/>
          <p:cNvSpPr>
            <a:spLocks noGrp="1"/>
          </p:cNvSpPr>
          <p:nvPr>
            <p:ph type="ctrTitle" idx="4294967295"/>
          </p:nvPr>
        </p:nvSpPr>
        <p:spPr>
          <a:xfrm>
            <a:off x="-180528" y="2420888"/>
            <a:ext cx="9412176" cy="3500437"/>
          </a:xfrm>
        </p:spPr>
        <p:txBody>
          <a:bodyPr>
            <a:normAutofit/>
          </a:bodyPr>
          <a:lstStyle/>
          <a:p>
            <a:pPr algn="ctr"/>
            <a:r>
              <a:rPr lang="tr-TR" altLang="tr-TR" sz="2400" b="1" dirty="0">
                <a:solidFill>
                  <a:srgbClr val="002060"/>
                </a:solidFill>
                <a:latin typeface="Arial" pitchFamily="34" charset="0"/>
                <a:ea typeface="Geneva" charset="-128"/>
                <a:cs typeface="Arial" pitchFamily="34" charset="0"/>
              </a:rPr>
              <a:t>Dinlediğiniz için Teşekkür Eder…</a:t>
            </a:r>
            <a:br>
              <a:rPr lang="tr-TR" altLang="tr-TR" sz="2400" b="1" dirty="0">
                <a:solidFill>
                  <a:srgbClr val="002060"/>
                </a:solidFill>
                <a:latin typeface="Arial" pitchFamily="34" charset="0"/>
                <a:ea typeface="Geneva" charset="-128"/>
                <a:cs typeface="Arial" pitchFamily="34" charset="0"/>
              </a:rPr>
            </a:br>
            <a:r>
              <a:rPr lang="tr-TR" altLang="tr-TR" sz="2400" b="1" dirty="0">
                <a:solidFill>
                  <a:srgbClr val="002060"/>
                </a:solidFill>
                <a:latin typeface="Arial" pitchFamily="34" charset="0"/>
                <a:ea typeface="Geneva" charset="-128"/>
                <a:cs typeface="Arial" pitchFamily="34" charset="0"/>
              </a:rPr>
              <a:t>Sağlıklı, mutlu, huzurlu bir yıl geçirmeniz umut ve dileğiyle hepinize saygı ve sevgilerimizi sunuyoruz.</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6133" y="404664"/>
            <a:ext cx="635984" cy="9285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24205" y="404665"/>
            <a:ext cx="710127" cy="92853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444285" y="404665"/>
            <a:ext cx="693937" cy="9285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460509" y="404665"/>
            <a:ext cx="656130" cy="92853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812437" y="404665"/>
            <a:ext cx="690101" cy="9285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129066" y="404665"/>
            <a:ext cx="683371" cy="92853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120387" y="404665"/>
            <a:ext cx="780282" cy="92853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04125" y="1340768"/>
            <a:ext cx="635983" cy="92498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288379" y="1340768"/>
            <a:ext cx="628513" cy="936463"/>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180589" y="1340767"/>
            <a:ext cx="740950" cy="936463"/>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6548740" y="1340767"/>
            <a:ext cx="716773" cy="936463"/>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548741" y="427119"/>
            <a:ext cx="601819" cy="913649"/>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883803" y="1340767"/>
            <a:ext cx="664938" cy="936463"/>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5900668" y="404664"/>
            <a:ext cx="601819" cy="928536"/>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4485203" y="1340767"/>
            <a:ext cx="695385" cy="936463"/>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7916891" y="1340768"/>
            <a:ext cx="687557" cy="936463"/>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1780659" y="2276873"/>
            <a:ext cx="663626" cy="864096"/>
          </a:xfrm>
          <a:prstGeom prst="rect">
            <a:avLst/>
          </a:prstGeom>
        </p:spPr>
      </p:pic>
      <p:pic>
        <p:nvPicPr>
          <p:cNvPr id="25" name="Picture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1076132" y="2276873"/>
            <a:ext cx="697049" cy="864096"/>
          </a:xfrm>
          <a:prstGeom prst="rect">
            <a:avLst/>
          </a:prstGeom>
        </p:spPr>
      </p:pic>
      <p:pic>
        <p:nvPicPr>
          <p:cNvPr id="26" name="Picture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7124805" y="432744"/>
            <a:ext cx="746951" cy="908024"/>
          </a:xfrm>
          <a:prstGeom prst="rect">
            <a:avLst/>
          </a:prstGeom>
        </p:spPr>
      </p:pic>
      <p:pic>
        <p:nvPicPr>
          <p:cNvPr id="27" name="Picture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844885" y="404664"/>
            <a:ext cx="746234" cy="928536"/>
          </a:xfrm>
          <a:prstGeom prst="rect">
            <a:avLst/>
          </a:prstGeom>
        </p:spPr>
      </p:pic>
      <p:pic>
        <p:nvPicPr>
          <p:cNvPr id="28" name="Picture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3766535" y="1357369"/>
            <a:ext cx="736003" cy="919503"/>
          </a:xfrm>
          <a:prstGeom prst="rect">
            <a:avLst/>
          </a:prstGeom>
        </p:spPr>
      </p:pic>
      <p:pic>
        <p:nvPicPr>
          <p:cNvPr id="29" name="Picture 2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3020348" y="1340768"/>
            <a:ext cx="746187" cy="936463"/>
          </a:xfrm>
          <a:prstGeom prst="rect">
            <a:avLst/>
          </a:prstGeom>
        </p:spPr>
      </p:pic>
      <p:pic>
        <p:nvPicPr>
          <p:cNvPr id="30" name="Picture 2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2335103" y="1340768"/>
            <a:ext cx="685246" cy="936463"/>
          </a:xfrm>
          <a:prstGeom prst="rect">
            <a:avLst/>
          </a:prstGeom>
        </p:spPr>
      </p:pic>
      <p:pic>
        <p:nvPicPr>
          <p:cNvPr id="31" name="Picture 3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1652197" y="1340768"/>
            <a:ext cx="668487" cy="936463"/>
          </a:xfrm>
          <a:prstGeom prst="rect">
            <a:avLst/>
          </a:prstGeom>
        </p:spPr>
      </p:pic>
      <p:pic>
        <p:nvPicPr>
          <p:cNvPr id="83968" name="Picture 8396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flipH="1">
            <a:off x="427240" y="408098"/>
            <a:ext cx="637225" cy="925102"/>
          </a:xfrm>
          <a:prstGeom prst="rect">
            <a:avLst/>
          </a:prstGeom>
        </p:spPr>
      </p:pic>
      <p:pic>
        <p:nvPicPr>
          <p:cNvPr id="83969" name="Picture 8396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flipH="1">
            <a:off x="428061" y="1340768"/>
            <a:ext cx="623263" cy="928713"/>
          </a:xfrm>
          <a:prstGeom prst="rect">
            <a:avLst/>
          </a:prstGeom>
        </p:spPr>
      </p:pic>
      <p:pic>
        <p:nvPicPr>
          <p:cNvPr id="83971" name="Picture 8397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2300269" y="3140967"/>
            <a:ext cx="637225" cy="890377"/>
          </a:xfrm>
          <a:prstGeom prst="rect">
            <a:avLst/>
          </a:prstGeom>
        </p:spPr>
      </p:pic>
      <p:pic>
        <p:nvPicPr>
          <p:cNvPr id="1026"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59991" y="2277231"/>
            <a:ext cx="622399" cy="8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82390" y="2277231"/>
            <a:ext cx="647700" cy="8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730090" y="2265751"/>
            <a:ext cx="644870" cy="87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46671" y="2265751"/>
            <a:ext cx="713004" cy="87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047414" y="2277231"/>
            <a:ext cx="678299" cy="8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873428" y="3119608"/>
            <a:ext cx="793182" cy="91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471340" y="2280861"/>
            <a:ext cx="653465" cy="86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124806" y="2280862"/>
            <a:ext cx="720080" cy="86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562697" y="3166408"/>
            <a:ext cx="746234" cy="86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924429" y="3140968"/>
            <a:ext cx="635463" cy="89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25610" y="3140970"/>
            <a:ext cx="758543" cy="89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91680" y="46365"/>
            <a:ext cx="5939985" cy="646331"/>
          </a:xfrm>
          <a:prstGeom prst="rect">
            <a:avLst/>
          </a:prstGeom>
        </p:spPr>
        <p:txBody>
          <a:bodyPr wrap="square">
            <a:spAutoFit/>
          </a:bodyPr>
          <a:lstStyle/>
          <a:p>
            <a:pPr algn="ctr"/>
            <a:r>
              <a:rPr lang="tr-TR" altLang="tr-TR" b="1" dirty="0">
                <a:solidFill>
                  <a:srgbClr val="002060"/>
                </a:solidFill>
                <a:latin typeface="Arial" pitchFamily="34" charset="0"/>
                <a:ea typeface="Geneva" charset="-128"/>
                <a:cs typeface="Arial" pitchFamily="34" charset="0"/>
              </a:rPr>
              <a:t>ANIL YMM VE BAĞIMSIZ DENETİM  AİLESİ</a:t>
            </a:r>
            <a:br>
              <a:rPr lang="tr-TR" altLang="tr-TR" b="1" dirty="0">
                <a:solidFill>
                  <a:srgbClr val="002060"/>
                </a:solidFill>
                <a:latin typeface="Arial" pitchFamily="34" charset="0"/>
                <a:ea typeface="Geneva" charset="-128"/>
                <a:cs typeface="Arial" pitchFamily="34" charset="0"/>
              </a:rPr>
            </a:br>
            <a:endParaRPr lang="tr-TR" dirty="0"/>
          </a:p>
        </p:txBody>
      </p:sp>
      <p:pic>
        <p:nvPicPr>
          <p:cNvPr id="44" name="Picture 43"/>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172477" y="6308139"/>
            <a:ext cx="1483584" cy="505236"/>
          </a:xfrm>
          <a:prstGeom prst="rect">
            <a:avLst/>
          </a:prstGeom>
        </p:spPr>
      </p:pic>
      <p:pic>
        <p:nvPicPr>
          <p:cNvPr id="3" name="Picture 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101018" y="3114015"/>
            <a:ext cx="783307" cy="91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725712" y="2276033"/>
            <a:ext cx="745627" cy="89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271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txBox="1">
            <a:spLocks/>
          </p:cNvSpPr>
          <p:nvPr/>
        </p:nvSpPr>
        <p:spPr bwMode="auto">
          <a:xfrm>
            <a:off x="428625" y="1484784"/>
            <a:ext cx="822960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ea typeface="Geneva" charset="-128"/>
              </a:defRPr>
            </a:lvl1pPr>
            <a:lvl2pPr>
              <a:defRPr sz="2700">
                <a:solidFill>
                  <a:schemeClr val="tx1"/>
                </a:solidFill>
                <a:latin typeface="Arial" pitchFamily="34" charset="0"/>
                <a:ea typeface="Geneva" charset="-128"/>
              </a:defRPr>
            </a:lvl2pPr>
            <a:lvl3pPr>
              <a:defRPr sz="2300">
                <a:solidFill>
                  <a:schemeClr val="tx1"/>
                </a:solidFill>
                <a:latin typeface="Arial" pitchFamily="34" charset="0"/>
                <a:ea typeface="Geneva" charset="-128"/>
              </a:defRPr>
            </a:lvl3pPr>
            <a:lvl4pPr>
              <a:defRPr sz="2000">
                <a:solidFill>
                  <a:schemeClr val="tx1"/>
                </a:solidFill>
                <a:latin typeface="Arial" pitchFamily="34" charset="0"/>
                <a:ea typeface="Geneva" charset="-128"/>
              </a:defRPr>
            </a:lvl4pPr>
            <a:lvl5pPr>
              <a:defRPr sz="2000">
                <a:solidFill>
                  <a:schemeClr val="tx1"/>
                </a:solidFill>
                <a:latin typeface="Arial" pitchFamily="34" charset="0"/>
                <a:ea typeface="Geneva" charset="-128"/>
              </a:defRPr>
            </a:lvl5pPr>
            <a:lvl6pPr eaLnBrk="0" hangingPunct="0">
              <a:defRPr sz="2000">
                <a:solidFill>
                  <a:schemeClr val="tx1"/>
                </a:solidFill>
                <a:latin typeface="Arial" pitchFamily="34" charset="0"/>
                <a:ea typeface="Geneva" charset="-128"/>
              </a:defRPr>
            </a:lvl6pPr>
            <a:lvl7pPr eaLnBrk="0" hangingPunct="0">
              <a:defRPr sz="2000">
                <a:solidFill>
                  <a:schemeClr val="tx1"/>
                </a:solidFill>
                <a:latin typeface="Arial" pitchFamily="34" charset="0"/>
                <a:ea typeface="Geneva" charset="-128"/>
              </a:defRPr>
            </a:lvl7pPr>
            <a:lvl8pPr eaLnBrk="0" hangingPunct="0">
              <a:defRPr sz="2000">
                <a:solidFill>
                  <a:schemeClr val="tx1"/>
                </a:solidFill>
                <a:latin typeface="Arial" pitchFamily="34" charset="0"/>
                <a:ea typeface="Geneva" charset="-128"/>
              </a:defRPr>
            </a:lvl8pPr>
            <a:lvl9pPr eaLnBrk="0" hangingPunct="0">
              <a:defRPr sz="2000">
                <a:solidFill>
                  <a:schemeClr val="tx1"/>
                </a:solidFill>
                <a:latin typeface="Arial" pitchFamily="34" charset="0"/>
                <a:ea typeface="Geneva" charset="-128"/>
              </a:defRPr>
            </a:lvl9pPr>
          </a:lstStyle>
          <a:p>
            <a:br>
              <a:rPr lang="tr-TR" altLang="tr-TR" sz="1800" dirty="0">
                <a:solidFill>
                  <a:schemeClr val="tx2"/>
                </a:solidFill>
              </a:rPr>
            </a:br>
            <a:r>
              <a:rPr lang="tr-TR" altLang="tr-TR" sz="1800" b="1" dirty="0">
                <a:solidFill>
                  <a:srgbClr val="0033CC"/>
                </a:solidFill>
              </a:rPr>
              <a:t>1.1</a:t>
            </a:r>
            <a:r>
              <a:rPr lang="tr-TR" altLang="tr-TR" sz="1800" dirty="0">
                <a:solidFill>
                  <a:srgbClr val="0033CC"/>
                </a:solidFill>
              </a:rPr>
              <a:t> </a:t>
            </a:r>
            <a:r>
              <a:rPr lang="tr-TR" altLang="tr-TR" sz="1800" b="1" dirty="0">
                <a:solidFill>
                  <a:srgbClr val="0033CC"/>
                </a:solidFill>
              </a:rPr>
              <a:t>2016 </a:t>
            </a:r>
            <a:r>
              <a:rPr lang="tr-TR" altLang="tr-TR" sz="1800" dirty="0">
                <a:solidFill>
                  <a:srgbClr val="0033CC"/>
                </a:solidFill>
              </a:rPr>
              <a:t>yılında kullanılacak yasal defterlerin </a:t>
            </a:r>
            <a:r>
              <a:rPr lang="tr-TR" altLang="tr-TR" sz="1800" b="1" dirty="0">
                <a:solidFill>
                  <a:srgbClr val="0033CC"/>
                </a:solidFill>
              </a:rPr>
              <a:t>31.12.2015</a:t>
            </a:r>
            <a:r>
              <a:rPr lang="tr-TR" altLang="tr-TR" sz="1800" dirty="0">
                <a:solidFill>
                  <a:srgbClr val="0033CC"/>
                </a:solidFill>
              </a:rPr>
              <a:t> günü akşamına kadar noter tasdiki yapılması yasal zorunluluktur. </a:t>
            </a:r>
          </a:p>
          <a:p>
            <a:endParaRPr lang="tr-TR" altLang="tr-TR" sz="1800" dirty="0">
              <a:solidFill>
                <a:srgbClr val="0033CC"/>
              </a:solidFill>
            </a:endParaRPr>
          </a:p>
          <a:p>
            <a:r>
              <a:rPr lang="tr-TR" altLang="tr-TR" sz="1800" dirty="0">
                <a:solidFill>
                  <a:srgbClr val="0033CC"/>
                </a:solidFill>
              </a:rPr>
              <a:t>Ayrıca, </a:t>
            </a:r>
            <a:r>
              <a:rPr lang="tr-TR" altLang="tr-TR" sz="1800" b="1" dirty="0">
                <a:solidFill>
                  <a:srgbClr val="0033CC"/>
                </a:solidFill>
              </a:rPr>
              <a:t>2015</a:t>
            </a:r>
            <a:r>
              <a:rPr lang="tr-TR" altLang="tr-TR" sz="1800" dirty="0">
                <a:solidFill>
                  <a:srgbClr val="0033CC"/>
                </a:solidFill>
              </a:rPr>
              <a:t> takvim yılı için tasdik ettirilen yasal defterlerin sayfalarının eksik kalması halinde derhal eksik kalan sayfalar için ek olarak noter tasdiklerinin yaptırılması gerekmektedir.</a:t>
            </a:r>
          </a:p>
          <a:p>
            <a:endParaRPr lang="tr-TR" altLang="tr-TR" sz="1800" dirty="0">
              <a:solidFill>
                <a:srgbClr val="0033CC"/>
              </a:solidFill>
            </a:endParaRPr>
          </a:p>
          <a:p>
            <a:r>
              <a:rPr lang="tr-TR" altLang="tr-TR" sz="1800" dirty="0">
                <a:solidFill>
                  <a:srgbClr val="FF0000"/>
                </a:solidFill>
              </a:rPr>
              <a:t>E-DEFTER kapsamındaki mükellefler Noterden Defter Tasdiki yaptırmayacaklardır.</a:t>
            </a:r>
            <a:br>
              <a:rPr lang="tr-TR" altLang="tr-TR" sz="1800" dirty="0">
                <a:solidFill>
                  <a:srgbClr val="FF0000"/>
                </a:solidFill>
              </a:rPr>
            </a:br>
            <a:endParaRPr lang="tr-TR" altLang="tr-TR" sz="18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681027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ctrTitle" idx="4294967295"/>
          </p:nvPr>
        </p:nvSpPr>
        <p:spPr>
          <a:xfrm>
            <a:off x="544016" y="1268760"/>
            <a:ext cx="7772400" cy="4643437"/>
          </a:xfrm>
        </p:spPr>
        <p:txBody>
          <a:bodyPr>
            <a:normAutofit/>
          </a:bodyPr>
          <a:lstStyle/>
          <a:p>
            <a:br>
              <a:rPr lang="tr-TR" altLang="tr-TR" sz="1800" b="1" dirty="0">
                <a:solidFill>
                  <a:srgbClr val="0033CC"/>
                </a:solidFill>
                <a:latin typeface="Arial" pitchFamily="34" charset="0"/>
                <a:ea typeface="Geneva" charset="-128"/>
                <a:cs typeface="Arial" pitchFamily="34" charset="0"/>
              </a:rPr>
            </a:br>
            <a:r>
              <a:rPr lang="tr-TR" altLang="tr-TR" sz="1800" dirty="0">
                <a:solidFill>
                  <a:srgbClr val="0033CC"/>
                </a:solidFill>
                <a:latin typeface="Arial" pitchFamily="34" charset="0"/>
                <a:ea typeface="Geneva" charset="-128"/>
                <a:cs typeface="Arial" pitchFamily="34" charset="0"/>
              </a:rPr>
              <a:t>      </a:t>
            </a:r>
          </a:p>
        </p:txBody>
      </p:sp>
      <p:sp>
        <p:nvSpPr>
          <p:cNvPr id="2" name="TextBox 1"/>
          <p:cNvSpPr txBox="1"/>
          <p:nvPr/>
        </p:nvSpPr>
        <p:spPr>
          <a:xfrm>
            <a:off x="683568" y="692697"/>
            <a:ext cx="7848872" cy="54476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altLang="tr-TR" b="1" u="sng" dirty="0">
                <a:solidFill>
                  <a:srgbClr val="0033CC"/>
                </a:solidFill>
                <a:latin typeface="Arial" pitchFamily="34" charset="0"/>
                <a:ea typeface="Geneva" charset="-128"/>
                <a:cs typeface="Arial" pitchFamily="34" charset="0"/>
              </a:rPr>
              <a:t>Tasdiki Zorunlu Defterler:</a:t>
            </a:r>
          </a:p>
          <a:p>
            <a:r>
              <a:rPr lang="tr-TR" altLang="tr-TR" dirty="0">
                <a:solidFill>
                  <a:srgbClr val="0033CC"/>
                </a:solidFill>
                <a:latin typeface="Arial" pitchFamily="34" charset="0"/>
                <a:ea typeface="Geneva" charset="-128"/>
                <a:cs typeface="Arial" pitchFamily="34" charset="0"/>
              </a:rPr>
              <a:t>Yevmiye Defteri, </a:t>
            </a:r>
            <a:br>
              <a:rPr lang="tr-TR" altLang="tr-TR" dirty="0">
                <a:solidFill>
                  <a:srgbClr val="0033CC"/>
                </a:solidFill>
                <a:latin typeface="Arial" pitchFamily="34" charset="0"/>
                <a:ea typeface="Geneva" charset="-128"/>
                <a:cs typeface="Arial" pitchFamily="34" charset="0"/>
              </a:rPr>
            </a:br>
            <a:r>
              <a:rPr lang="tr-TR" altLang="tr-TR" dirty="0">
                <a:solidFill>
                  <a:srgbClr val="0033CC"/>
                </a:solidFill>
                <a:latin typeface="Arial" pitchFamily="34" charset="0"/>
                <a:ea typeface="Geneva" charset="-128"/>
                <a:cs typeface="Arial" pitchFamily="34" charset="0"/>
              </a:rPr>
              <a:t>Defter-i Kebir, </a:t>
            </a:r>
            <a:br>
              <a:rPr lang="tr-TR" altLang="tr-TR" dirty="0">
                <a:solidFill>
                  <a:srgbClr val="0033CC"/>
                </a:solidFill>
                <a:latin typeface="Arial" pitchFamily="34" charset="0"/>
                <a:ea typeface="Geneva" charset="-128"/>
                <a:cs typeface="Arial" pitchFamily="34" charset="0"/>
              </a:rPr>
            </a:br>
            <a:r>
              <a:rPr lang="tr-TR" altLang="tr-TR" dirty="0">
                <a:solidFill>
                  <a:srgbClr val="0033CC"/>
                </a:solidFill>
                <a:latin typeface="Arial" pitchFamily="34" charset="0"/>
                <a:ea typeface="Geneva" charset="-128"/>
                <a:cs typeface="Arial" pitchFamily="34" charset="0"/>
              </a:rPr>
              <a:t>Envanter  Defteri,  </a:t>
            </a:r>
            <a:br>
              <a:rPr lang="tr-TR" altLang="tr-TR" dirty="0">
                <a:solidFill>
                  <a:srgbClr val="0033CC"/>
                </a:solidFill>
                <a:latin typeface="Arial" pitchFamily="34" charset="0"/>
                <a:ea typeface="Geneva" charset="-128"/>
                <a:cs typeface="Arial" pitchFamily="34" charset="0"/>
              </a:rPr>
            </a:br>
            <a:r>
              <a:rPr lang="tr-TR" altLang="tr-TR" dirty="0">
                <a:solidFill>
                  <a:srgbClr val="0033CC"/>
                </a:solidFill>
                <a:latin typeface="Arial" pitchFamily="34" charset="0"/>
                <a:ea typeface="Geneva" charset="-128"/>
                <a:cs typeface="Arial" pitchFamily="34" charset="0"/>
              </a:rPr>
              <a:t>Damga Vergisi Defteri, </a:t>
            </a:r>
            <a:br>
              <a:rPr lang="tr-TR" altLang="tr-TR" dirty="0">
                <a:solidFill>
                  <a:srgbClr val="0033CC"/>
                </a:solidFill>
                <a:latin typeface="Arial" pitchFamily="34" charset="0"/>
                <a:ea typeface="Geneva" charset="-128"/>
                <a:cs typeface="Arial" pitchFamily="34" charset="0"/>
              </a:rPr>
            </a:br>
            <a:r>
              <a:rPr lang="tr-TR" altLang="tr-TR" dirty="0">
                <a:solidFill>
                  <a:srgbClr val="0033CC"/>
                </a:solidFill>
                <a:latin typeface="Arial" pitchFamily="34" charset="0"/>
                <a:ea typeface="Geneva" charset="-128"/>
                <a:cs typeface="Arial" pitchFamily="34" charset="0"/>
              </a:rPr>
              <a:t>İmalat Defteri, </a:t>
            </a:r>
            <a:br>
              <a:rPr lang="tr-TR" altLang="tr-TR" dirty="0">
                <a:solidFill>
                  <a:srgbClr val="0033CC"/>
                </a:solidFill>
                <a:latin typeface="Arial" pitchFamily="34" charset="0"/>
                <a:ea typeface="Geneva" charset="-128"/>
                <a:cs typeface="Arial" pitchFamily="34" charset="0"/>
              </a:rPr>
            </a:br>
            <a:r>
              <a:rPr lang="tr-TR" altLang="tr-TR" dirty="0">
                <a:solidFill>
                  <a:srgbClr val="0033CC"/>
                </a:solidFill>
                <a:latin typeface="Arial" pitchFamily="34" charset="0"/>
                <a:ea typeface="Geneva" charset="-128"/>
                <a:cs typeface="Arial" pitchFamily="34" charset="0"/>
              </a:rPr>
              <a:t>(Ancak, muhasebede 7/A  seçeneğini  uygulayanlar İmalat Defteri tasdik ettirmek  zorunda değildirler.)</a:t>
            </a:r>
            <a:br>
              <a:rPr lang="tr-TR" altLang="tr-TR" dirty="0">
                <a:solidFill>
                  <a:srgbClr val="0033CC"/>
                </a:solidFill>
                <a:latin typeface="Arial" pitchFamily="34" charset="0"/>
                <a:ea typeface="Geneva" charset="-128"/>
                <a:cs typeface="Arial" pitchFamily="34" charset="0"/>
              </a:rPr>
            </a:br>
            <a:r>
              <a:rPr lang="tr-TR" altLang="tr-TR" dirty="0">
                <a:solidFill>
                  <a:srgbClr val="0033CC"/>
                </a:solidFill>
                <a:latin typeface="Arial" pitchFamily="34" charset="0"/>
                <a:ea typeface="Geneva" charset="-128"/>
                <a:cs typeface="Arial" pitchFamily="34" charset="0"/>
              </a:rPr>
              <a:t>Pay Defteri</a:t>
            </a:r>
            <a:br>
              <a:rPr lang="tr-TR" altLang="tr-TR" dirty="0">
                <a:solidFill>
                  <a:srgbClr val="0033CC"/>
                </a:solidFill>
                <a:latin typeface="Arial" pitchFamily="34" charset="0"/>
                <a:ea typeface="Geneva" charset="-128"/>
                <a:cs typeface="Arial" pitchFamily="34" charset="0"/>
              </a:rPr>
            </a:br>
            <a:r>
              <a:rPr lang="tr-TR" altLang="tr-TR" dirty="0">
                <a:solidFill>
                  <a:srgbClr val="0033CC"/>
                </a:solidFill>
                <a:latin typeface="Arial" pitchFamily="34" charset="0"/>
                <a:ea typeface="Geneva" charset="-128"/>
                <a:cs typeface="Arial" pitchFamily="34" charset="0"/>
              </a:rPr>
              <a:t>Yönetim Kurulu (Müdürler Kurulu) Karar Defteri</a:t>
            </a:r>
            <a:br>
              <a:rPr lang="tr-TR" altLang="tr-TR" dirty="0">
                <a:solidFill>
                  <a:srgbClr val="0033CC"/>
                </a:solidFill>
                <a:latin typeface="Arial" pitchFamily="34" charset="0"/>
                <a:ea typeface="Geneva" charset="-128"/>
                <a:cs typeface="Arial" pitchFamily="34" charset="0"/>
              </a:rPr>
            </a:br>
            <a:r>
              <a:rPr lang="tr-TR" altLang="tr-TR" dirty="0">
                <a:solidFill>
                  <a:srgbClr val="0033CC"/>
                </a:solidFill>
                <a:latin typeface="Arial" pitchFamily="34" charset="0"/>
                <a:ea typeface="Geneva" charset="-128"/>
                <a:cs typeface="Arial" pitchFamily="34" charset="0"/>
              </a:rPr>
              <a:t>Genel Kurul Toplantı ve Müzakere Defteri</a:t>
            </a:r>
          </a:p>
          <a:p>
            <a:endParaRPr lang="tr-TR" altLang="tr-TR" dirty="0">
              <a:solidFill>
                <a:srgbClr val="0033CC"/>
              </a:solidFill>
              <a:latin typeface="Arial" pitchFamily="34" charset="0"/>
              <a:ea typeface="Geneva" charset="-128"/>
              <a:cs typeface="Arial" pitchFamily="34" charset="0"/>
            </a:endParaRPr>
          </a:p>
          <a:p>
            <a:r>
              <a:rPr lang="tr-TR" sz="2400" b="1" dirty="0">
                <a:latin typeface="Arial" panose="020B0604020202020204" pitchFamily="34" charset="0"/>
                <a:cs typeface="Arial" panose="020B0604020202020204" pitchFamily="34" charset="0"/>
              </a:rPr>
              <a:t>Envanter defteri: </a:t>
            </a:r>
            <a:r>
              <a:rPr lang="tr-TR" dirty="0">
                <a:latin typeface="Arial" panose="020B0604020202020204" pitchFamily="34" charset="0"/>
                <a:cs typeface="Arial" panose="020B0604020202020204" pitchFamily="34" charset="0"/>
              </a:rPr>
              <a:t>	Taşınmazların, alacakların, borçların, nakit para tutarının ve varlıklar ile borçların değerleri </a:t>
            </a:r>
            <a:r>
              <a:rPr lang="tr-TR" dirty="0">
                <a:solidFill>
                  <a:srgbClr val="FF0000"/>
                </a:solidFill>
                <a:latin typeface="Arial" panose="020B0604020202020204" pitchFamily="34" charset="0"/>
                <a:cs typeface="Arial" panose="020B0604020202020204" pitchFamily="34" charset="0"/>
              </a:rPr>
              <a:t>(</a:t>
            </a:r>
            <a:r>
              <a:rPr lang="tr-TR" b="1" dirty="0">
                <a:solidFill>
                  <a:srgbClr val="FF0000"/>
                </a:solidFill>
                <a:latin typeface="Arial" panose="020B0604020202020204" pitchFamily="34" charset="0"/>
                <a:cs typeface="Arial" panose="020B0604020202020204" pitchFamily="34" charset="0"/>
              </a:rPr>
              <a:t>Ciltli Defter Olacak</a:t>
            </a:r>
            <a:r>
              <a:rPr lang="tr-TR" dirty="0">
                <a:solidFill>
                  <a:srgbClr val="FF0000"/>
                </a:solidFill>
                <a:latin typeface="Arial" panose="020B0604020202020204" pitchFamily="34" charset="0"/>
                <a:cs typeface="Arial" panose="020B0604020202020204" pitchFamily="34" charset="0"/>
              </a:rPr>
              <a:t>. VUK Md:185)</a:t>
            </a:r>
            <a:r>
              <a:rPr lang="tr-TR" dirty="0">
                <a:latin typeface="Arial" panose="020B0604020202020204" pitchFamily="34" charset="0"/>
                <a:cs typeface="Arial" panose="020B0604020202020204" pitchFamily="34" charset="0"/>
              </a:rPr>
              <a:t>	</a:t>
            </a:r>
          </a:p>
          <a:p>
            <a:r>
              <a:rPr lang="tr-TR" altLang="tr-TR" dirty="0">
                <a:solidFill>
                  <a:srgbClr val="0033CC"/>
                </a:solidFill>
                <a:latin typeface="Arial" pitchFamily="34" charset="0"/>
                <a:ea typeface="Geneva" charset="-128"/>
                <a:cs typeface="Arial" pitchFamily="34" charset="0"/>
              </a:rPr>
              <a:t> </a:t>
            </a:r>
          </a:p>
          <a:p>
            <a:r>
              <a:rPr lang="tr-TR" b="1" dirty="0">
                <a:latin typeface="Arial" panose="020B0604020202020204" pitchFamily="34" charset="0"/>
                <a:cs typeface="Arial" panose="020B0604020202020204" pitchFamily="34" charset="0"/>
              </a:rPr>
              <a:t>Her Yönüyle, V.U.K. ve TTK ‘NA Göre Tacir ve Şirketlerce Tutulacak </a:t>
            </a:r>
            <a:endParaRPr lang="tr-TR"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Ticari Defterler </a:t>
            </a:r>
            <a:r>
              <a:rPr lang="tr-TR" b="1" dirty="0">
                <a:solidFill>
                  <a:srgbClr val="FF0000"/>
                </a:solidFill>
                <a:latin typeface="Arial" panose="020B0604020202020204" pitchFamily="34" charset="0"/>
                <a:cs typeface="Arial" panose="020B0604020202020204" pitchFamily="34" charset="0"/>
              </a:rPr>
              <a:t>ANIL SEMİNER 2016 KİTABI SAYFA  . .     86 ‘da.</a:t>
            </a:r>
            <a:endParaRPr lang="tr-TR" dirty="0">
              <a:solidFill>
                <a:srgbClr val="FF0000"/>
              </a:solidFill>
              <a:latin typeface="Arial" panose="020B0604020202020204" pitchFamily="34" charset="0"/>
              <a:cs typeface="Arial" panose="020B0604020202020204" pitchFamily="34" charset="0"/>
            </a:endParaRPr>
          </a:p>
          <a:p>
            <a:endParaRPr lang="tr-T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1093666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ctrTitle" idx="4294967295"/>
          </p:nvPr>
        </p:nvSpPr>
        <p:spPr>
          <a:xfrm>
            <a:off x="688032" y="548680"/>
            <a:ext cx="7772400" cy="5544616"/>
          </a:xfrm>
        </p:spPr>
        <p:style>
          <a:lnRef idx="2">
            <a:schemeClr val="accent1"/>
          </a:lnRef>
          <a:fillRef idx="1">
            <a:schemeClr val="lt1"/>
          </a:fillRef>
          <a:effectRef idx="0">
            <a:schemeClr val="accent1"/>
          </a:effectRef>
          <a:fontRef idx="minor">
            <a:schemeClr val="dk1"/>
          </a:fontRef>
        </p:style>
        <p:txBody>
          <a:bodyPr>
            <a:normAutofit fontScale="90000"/>
          </a:bodyPr>
          <a:lstStyle/>
          <a:p>
            <a:br>
              <a:rPr lang="tr-TR" altLang="tr-TR" sz="1800" b="1" dirty="0">
                <a:latin typeface="Arial" pitchFamily="34" charset="0"/>
                <a:ea typeface="Geneva" charset="-128"/>
                <a:cs typeface="Arial" pitchFamily="34" charset="0"/>
              </a:rPr>
            </a:br>
            <a:r>
              <a:rPr lang="tr-TR" altLang="tr-TR" sz="2200" b="1" dirty="0">
                <a:solidFill>
                  <a:srgbClr val="0033CC"/>
                </a:solidFill>
                <a:latin typeface="Arial" pitchFamily="34" charset="0"/>
                <a:ea typeface="Geneva" charset="-128"/>
                <a:cs typeface="Arial" pitchFamily="34" charset="0"/>
              </a:rPr>
              <a:t>1.2</a:t>
            </a:r>
            <a:r>
              <a:rPr lang="tr-TR" altLang="tr-TR" sz="2200" dirty="0">
                <a:solidFill>
                  <a:srgbClr val="0033CC"/>
                </a:solidFill>
                <a:latin typeface="Arial" pitchFamily="34" charset="0"/>
                <a:ea typeface="Geneva" charset="-128"/>
                <a:cs typeface="Arial" pitchFamily="34" charset="0"/>
              </a:rPr>
              <a:t>  </a:t>
            </a:r>
            <a:r>
              <a:rPr lang="tr-TR" altLang="tr-TR" sz="2200" b="1" dirty="0">
                <a:solidFill>
                  <a:srgbClr val="0033CC"/>
                </a:solidFill>
                <a:latin typeface="Arial" pitchFamily="34" charset="0"/>
                <a:ea typeface="Geneva" charset="-128"/>
                <a:cs typeface="Arial" pitchFamily="34" charset="0"/>
              </a:rPr>
              <a:t>31.12.2016</a:t>
            </a:r>
            <a:r>
              <a:rPr lang="tr-TR" altLang="tr-TR" sz="2200" dirty="0">
                <a:solidFill>
                  <a:srgbClr val="0033CC"/>
                </a:solidFill>
                <a:latin typeface="Arial" pitchFamily="34" charset="0"/>
                <a:ea typeface="Geneva" charset="-128"/>
                <a:cs typeface="Arial" pitchFamily="34" charset="0"/>
              </a:rPr>
              <a:t> günü akşamına kadar:</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b="1" dirty="0">
                <a:solidFill>
                  <a:srgbClr val="0033CC"/>
                </a:solidFill>
                <a:latin typeface="Arial" pitchFamily="34" charset="0"/>
                <a:ea typeface="Geneva" charset="-128"/>
                <a:cs typeface="Arial" pitchFamily="34" charset="0"/>
              </a:rPr>
              <a:t>1.2.1</a:t>
            </a:r>
            <a:r>
              <a:rPr lang="tr-TR" altLang="tr-TR" sz="2200" dirty="0">
                <a:solidFill>
                  <a:srgbClr val="0033CC"/>
                </a:solidFill>
                <a:latin typeface="Arial" pitchFamily="34" charset="0"/>
                <a:ea typeface="Geneva" charset="-128"/>
                <a:cs typeface="Arial" pitchFamily="34" charset="0"/>
              </a:rPr>
              <a:t>. Sanayi sicil belgesinin </a:t>
            </a:r>
            <a:r>
              <a:rPr lang="tr-TR" altLang="tr-TR" sz="2200" b="1" dirty="0">
                <a:solidFill>
                  <a:srgbClr val="0033CC"/>
                </a:solidFill>
                <a:latin typeface="Arial" pitchFamily="34" charset="0"/>
                <a:ea typeface="Geneva" charset="-128"/>
                <a:cs typeface="Arial" pitchFamily="34" charset="0"/>
              </a:rPr>
              <a:t>2016 yılı vizesi</a:t>
            </a:r>
            <a:r>
              <a:rPr lang="tr-TR" altLang="tr-TR" sz="2200" dirty="0">
                <a:solidFill>
                  <a:srgbClr val="0033CC"/>
                </a:solidFill>
                <a:latin typeface="Arial" pitchFamily="34" charset="0"/>
                <a:ea typeface="Geneva" charset="-128"/>
                <a:cs typeface="Arial" pitchFamily="34" charset="0"/>
              </a:rPr>
              <a:t> yapılmalıdır.</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b="1" dirty="0">
                <a:solidFill>
                  <a:srgbClr val="0033CC"/>
                </a:solidFill>
                <a:latin typeface="Arial" pitchFamily="34" charset="0"/>
                <a:ea typeface="Geneva" charset="-128"/>
                <a:cs typeface="Arial" pitchFamily="34" charset="0"/>
              </a:rPr>
              <a:t>1.2.2</a:t>
            </a:r>
            <a:r>
              <a:rPr lang="tr-TR" altLang="tr-TR" sz="2200" dirty="0">
                <a:solidFill>
                  <a:srgbClr val="0033CC"/>
                </a:solidFill>
                <a:latin typeface="Arial" pitchFamily="34" charset="0"/>
                <a:ea typeface="Geneva" charset="-128"/>
                <a:cs typeface="Arial" pitchFamily="34" charset="0"/>
              </a:rPr>
              <a:t>. Kapasite belgesinin geçerlilik süresi kontrol edilmeli, varsa değişiklikler yerine  getirilmelidir.</a:t>
            </a:r>
            <a:br>
              <a:rPr lang="tr-TR" altLang="tr-TR" sz="2200" dirty="0">
                <a:solidFill>
                  <a:srgbClr val="0033CC"/>
                </a:solidFill>
                <a:latin typeface="Arial" pitchFamily="34" charset="0"/>
                <a:ea typeface="Geneva" charset="-128"/>
                <a:cs typeface="Arial" pitchFamily="34" charset="0"/>
              </a:rPr>
            </a:br>
            <a:br>
              <a:rPr lang="tr-TR" altLang="tr-TR" sz="2200" dirty="0">
                <a:solidFill>
                  <a:srgbClr val="0033CC"/>
                </a:solidFill>
                <a:latin typeface="Arial" pitchFamily="34" charset="0"/>
                <a:ea typeface="Geneva" charset="-128"/>
                <a:cs typeface="Arial" pitchFamily="34" charset="0"/>
              </a:rPr>
            </a:br>
            <a:r>
              <a:rPr lang="tr-TR" altLang="tr-TR" sz="2200" b="1" dirty="0">
                <a:solidFill>
                  <a:srgbClr val="0033CC"/>
                </a:solidFill>
                <a:latin typeface="Arial" pitchFamily="34" charset="0"/>
                <a:ea typeface="Geneva" charset="-128"/>
                <a:cs typeface="Arial" pitchFamily="34" charset="0"/>
              </a:rPr>
              <a:t>1.2.3</a:t>
            </a:r>
            <a:r>
              <a:rPr lang="tr-TR" altLang="tr-TR" sz="2200" dirty="0">
                <a:solidFill>
                  <a:srgbClr val="0033CC"/>
                </a:solidFill>
                <a:latin typeface="Arial" pitchFamily="34" charset="0"/>
                <a:ea typeface="Geneva" charset="-128"/>
                <a:cs typeface="Arial" pitchFamily="34" charset="0"/>
              </a:rPr>
              <a:t>. </a:t>
            </a:r>
            <a:r>
              <a:rPr lang="tr-TR" altLang="tr-TR" sz="2200" dirty="0">
                <a:solidFill>
                  <a:srgbClr val="008000"/>
                </a:solidFill>
                <a:latin typeface="Arial" pitchFamily="34" charset="0"/>
                <a:ea typeface="Geneva" charset="-128"/>
                <a:cs typeface="Arial" pitchFamily="34" charset="0"/>
              </a:rPr>
              <a:t>Ticaret Sicil Tasdiknamesi</a:t>
            </a:r>
            <a:r>
              <a:rPr lang="ja-JP" altLang="tr-TR" sz="2200" dirty="0">
                <a:solidFill>
                  <a:srgbClr val="008000"/>
                </a:solidFill>
                <a:latin typeface="Arial" pitchFamily="34" charset="0"/>
                <a:ea typeface="Geneva" charset="-128"/>
                <a:cs typeface="Arial" pitchFamily="34" charset="0"/>
              </a:rPr>
              <a:t>‘</a:t>
            </a:r>
            <a:r>
              <a:rPr lang="tr-TR" altLang="ja-JP" sz="2200" dirty="0">
                <a:solidFill>
                  <a:srgbClr val="008000"/>
                </a:solidFill>
                <a:latin typeface="Arial" pitchFamily="34" charset="0"/>
                <a:ea typeface="Geneva" charset="-128"/>
                <a:cs typeface="Arial" pitchFamily="34" charset="0"/>
              </a:rPr>
              <a:t> </a:t>
            </a:r>
            <a:r>
              <a:rPr lang="tr-TR" altLang="ja-JP" sz="2200" dirty="0" err="1">
                <a:solidFill>
                  <a:srgbClr val="008000"/>
                </a:solidFill>
                <a:latin typeface="Arial" pitchFamily="34" charset="0"/>
                <a:ea typeface="Geneva" charset="-128"/>
                <a:cs typeface="Arial" pitchFamily="34" charset="0"/>
              </a:rPr>
              <a:t>nin</a:t>
            </a:r>
            <a:r>
              <a:rPr lang="tr-TR" altLang="ja-JP" sz="2200" dirty="0">
                <a:solidFill>
                  <a:srgbClr val="008000"/>
                </a:solidFill>
                <a:latin typeface="Arial" pitchFamily="34" charset="0"/>
                <a:ea typeface="Geneva" charset="-128"/>
                <a:cs typeface="Arial" pitchFamily="34" charset="0"/>
              </a:rPr>
              <a:t> onayı yaptırılmalıdır.</a:t>
            </a:r>
            <a:br>
              <a:rPr lang="tr-TR" altLang="ja-JP" sz="2200" dirty="0">
                <a:solidFill>
                  <a:srgbClr val="008000"/>
                </a:solidFill>
                <a:latin typeface="Arial" pitchFamily="34" charset="0"/>
                <a:ea typeface="Geneva" charset="-128"/>
                <a:cs typeface="Arial" pitchFamily="34" charset="0"/>
              </a:rPr>
            </a:br>
            <a:r>
              <a:rPr lang="tr-TR" altLang="ja-JP" sz="2200" b="1" dirty="0">
                <a:solidFill>
                  <a:srgbClr val="008000"/>
                </a:solidFill>
                <a:latin typeface="Arial" pitchFamily="34" charset="0"/>
                <a:ea typeface="Geneva" charset="-128"/>
                <a:cs typeface="Arial" pitchFamily="34" charset="0"/>
              </a:rPr>
              <a:t>2017 yılında kullanılacak </a:t>
            </a:r>
            <a:r>
              <a:rPr lang="tr-TR" altLang="ja-JP" sz="2200" dirty="0">
                <a:solidFill>
                  <a:srgbClr val="008000"/>
                </a:solidFill>
                <a:latin typeface="Arial" pitchFamily="34" charset="0"/>
                <a:ea typeface="Geneva" charset="-128"/>
                <a:cs typeface="Arial" pitchFamily="34" charset="0"/>
              </a:rPr>
              <a:t>olan ticari defter ve bilgisayar föylerinin, </a:t>
            </a:r>
            <a:r>
              <a:rPr lang="tr-TR" altLang="ja-JP" sz="2200" b="1" dirty="0">
                <a:solidFill>
                  <a:srgbClr val="008000"/>
                </a:solidFill>
                <a:latin typeface="Arial" pitchFamily="34" charset="0"/>
                <a:ea typeface="Geneva" charset="-128"/>
                <a:cs typeface="Arial" pitchFamily="34" charset="0"/>
              </a:rPr>
              <a:t>Aralık/2016</a:t>
            </a:r>
            <a:r>
              <a:rPr lang="tr-TR" altLang="ja-JP" sz="2200" dirty="0">
                <a:solidFill>
                  <a:srgbClr val="008000"/>
                </a:solidFill>
                <a:latin typeface="Arial" pitchFamily="34" charset="0"/>
                <a:ea typeface="Geneva" charset="-128"/>
                <a:cs typeface="Arial" pitchFamily="34" charset="0"/>
              </a:rPr>
              <a:t> ayı içinde notere tasdik   ettirilmesi yasal bir zorunluluktur. </a:t>
            </a:r>
            <a:br>
              <a:rPr lang="tr-TR" altLang="ja-JP" sz="2200" dirty="0">
                <a:solidFill>
                  <a:srgbClr val="008000"/>
                </a:solidFill>
                <a:latin typeface="Arial" pitchFamily="34" charset="0"/>
                <a:ea typeface="Geneva" charset="-128"/>
                <a:cs typeface="Arial" pitchFamily="34" charset="0"/>
              </a:rPr>
            </a:br>
            <a:r>
              <a:rPr lang="tr-TR" altLang="ja-JP" sz="2200" b="1" dirty="0">
                <a:solidFill>
                  <a:srgbClr val="FF0000"/>
                </a:solidFill>
                <a:latin typeface="Arial" pitchFamily="34" charset="0"/>
                <a:ea typeface="Geneva" charset="-128"/>
                <a:cs typeface="Arial" pitchFamily="34" charset="0"/>
              </a:rPr>
              <a:t>Not:</a:t>
            </a:r>
            <a:r>
              <a:rPr lang="tr-TR" altLang="ja-JP" sz="2200" dirty="0">
                <a:solidFill>
                  <a:srgbClr val="FF0000"/>
                </a:solidFill>
                <a:latin typeface="Arial" pitchFamily="34" charset="0"/>
                <a:ea typeface="Geneva" charset="-128"/>
                <a:cs typeface="Arial" pitchFamily="34" charset="0"/>
              </a:rPr>
              <a:t> Önceki yıllarda Notere İbraz Edilende değişiklik yoksa yenisini almaya gerek yoktur.</a:t>
            </a:r>
            <a:br>
              <a:rPr lang="tr-TR" altLang="ja-JP" sz="2200" dirty="0">
                <a:solidFill>
                  <a:srgbClr val="FF0000"/>
                </a:solidFill>
                <a:latin typeface="Arial" pitchFamily="34" charset="0"/>
                <a:ea typeface="Geneva" charset="-128"/>
                <a:cs typeface="Arial" pitchFamily="34" charset="0"/>
              </a:rPr>
            </a:br>
            <a:r>
              <a:rPr lang="tr-TR" altLang="ja-JP" sz="2200" dirty="0">
                <a:solidFill>
                  <a:srgbClr val="008000"/>
                </a:solidFill>
                <a:latin typeface="Arial" pitchFamily="34" charset="0"/>
                <a:ea typeface="Geneva" charset="-128"/>
                <a:cs typeface="Arial" pitchFamily="34" charset="0"/>
              </a:rPr>
              <a:t>Bu amaçla noterlerden şimdi randevu numarası  alınması  yaralı olur.  Tasdik ettirilecek bilgisayar yapraklarına  ayrıca noter yevmiye  numarasının bastırılması da ihmal edilmemelidir.</a:t>
            </a:r>
            <a:br>
              <a:rPr lang="tr-TR" altLang="ja-JP" sz="2200" dirty="0">
                <a:solidFill>
                  <a:srgbClr val="FFFF00"/>
                </a:solidFill>
                <a:latin typeface="Arial" pitchFamily="34" charset="0"/>
                <a:ea typeface="Geneva" charset="-128"/>
                <a:cs typeface="Arial" pitchFamily="34" charset="0"/>
              </a:rPr>
            </a:br>
            <a:r>
              <a:rPr lang="tr-TR" altLang="ja-JP" sz="1800" dirty="0">
                <a:latin typeface="Arial" pitchFamily="34" charset="0"/>
                <a:ea typeface="Geneva" charset="-128"/>
                <a:cs typeface="Arial" pitchFamily="34" charset="0"/>
              </a:rPr>
              <a:t>  </a:t>
            </a:r>
            <a:br>
              <a:rPr lang="tr-TR" altLang="ja-JP" sz="1800" dirty="0">
                <a:latin typeface="Arial" pitchFamily="34" charset="0"/>
                <a:ea typeface="Geneva" charset="-128"/>
                <a:cs typeface="Arial" pitchFamily="34" charset="0"/>
              </a:rPr>
            </a:br>
            <a:endParaRPr lang="tr-TR" altLang="tr-TR" sz="1800" dirty="0">
              <a:latin typeface="Arial" pitchFamily="34" charset="0"/>
              <a:ea typeface="Geneva" charset="-128"/>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308139"/>
            <a:ext cx="1483584" cy="505236"/>
          </a:xfrm>
          <a:prstGeom prst="rect">
            <a:avLst/>
          </a:prstGeom>
        </p:spPr>
      </p:pic>
    </p:spTree>
    <p:extLst>
      <p:ext uri="{BB962C8B-B14F-4D97-AF65-F5344CB8AC3E}">
        <p14:creationId xmlns:p14="http://schemas.microsoft.com/office/powerpoint/2010/main" val="310900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2650</TotalTime>
  <Words>1086</Words>
  <Application>Microsoft Office PowerPoint</Application>
  <PresentationFormat>Ekran Gösterisi (4:3)</PresentationFormat>
  <Paragraphs>195</Paragraphs>
  <Slides>68</Slides>
  <Notes>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68</vt:i4>
      </vt:variant>
    </vt:vector>
  </HeadingPairs>
  <TitlesOfParts>
    <vt:vector size="77" baseType="lpstr">
      <vt:lpstr>Arial</vt:lpstr>
      <vt:lpstr>Calibri</vt:lpstr>
      <vt:lpstr>Geneva</vt:lpstr>
      <vt:lpstr>HGP創英角ｺﾞｼｯｸUB</vt:lpstr>
      <vt:lpstr>Impact</vt:lpstr>
      <vt:lpstr>Times New Roman</vt:lpstr>
      <vt:lpstr>Verdana</vt:lpstr>
      <vt:lpstr>Wingdings</vt:lpstr>
      <vt:lpstr>NewsPrint</vt:lpstr>
      <vt:lpstr>PowerPoint Sunusu</vt:lpstr>
      <vt:lpstr>PowerPoint Sunusu</vt:lpstr>
      <vt:lpstr>PowerPoint Sunusu</vt:lpstr>
      <vt:lpstr>PowerPoint Sunusu</vt:lpstr>
      <vt:lpstr>PowerPoint Sunusu</vt:lpstr>
      <vt:lpstr>PowerPoint Sunusu</vt:lpstr>
      <vt:lpstr>PowerPoint Sunusu</vt:lpstr>
      <vt:lpstr>       </vt:lpstr>
      <vt:lpstr> 1.2  31.12.2016 günü akşamına kadar:  1.2.1. Sanayi sicil belgesinin 2016 yılı vizesi yapılmalıdır.  1.2.2. Kapasite belgesinin geçerlilik süresi kontrol edilmeli, varsa değişiklikler yerine  getirilmelidir.  1.2.3. Ticaret Sicil Tasdiknamesi‘ nin onayı yaptırılmalıdır. 2017 yılında kullanılacak olan ticari defter ve bilgisayar föylerinin, Aralık/2016 ayı içinde notere tasdik   ettirilmesi yasal bir zorunluluktur.  Not: Önceki yıllarda Notere İbraz Edilende değişiklik yoksa yenisini almaya gerek yoktur. Bu amaçla noterlerden şimdi randevu numarası  alınması  yaralı olur.  Tasdik ettirilecek bilgisayar yapraklarına  ayrıca noter yevmiye  numarasının bastırılması da ihmal edilmemelidir.    </vt:lpstr>
      <vt:lpstr>          2016 yılına ait ticari defterlerin 2017 yılında da kullanılması halinde, ara tasdiklerinin Ocak/2017 ayı içinde yaptırılması da mümkündür.  </vt:lpstr>
      <vt:lpstr>1.2.7.   Firma  tarafından  üçüncü  kişilere  verilen Vekaletnameler süre  ve gereklilik yönünden gözden geçirilmelidir.  1.2.8.   Üçüncü  kişilerle  yapılan sözleşmeler  (Banka Kredi Sözleşmeleri dahil) gereklilik muhasebe   yönünden  gözden geçirilmelidir.  1.2.9. Satıcı ve Alıcılarla yapılan Cari Hesap Sözleşmeleri güncellenmeli, varsa eksikler tamamlanmalıdır. (Hem TTK ve Hem de VUK açısından önemlidir.)  </vt:lpstr>
      <vt:lpstr>1.3. 2016 yılı yasal defterlerden  Yevmiye Defteri'nin kapanış tasdiki en geç 30.Haziran.2017 günü akşamına   kadar yapılmalıdır. Aksi  halde  Ticaret  Mahkemelerinde delil olarak nazara alınmamaktadır. Ayrıca, 5.209,- TL. İdari para cezası ödenmek durumunda kalınır.   Not: Envanter Defterinin kapanış onayı yasada düzenlenmemiştir.  </vt:lpstr>
      <vt:lpstr> 1.4  A.Ş.’ ler de yönetim kurulu karar defterinin, Limited Şirket ‘ ler de Müdürler Kurulu karar defterinin kapanış onayı, izleyen faaliyet döneminin birinci ayının (Ocak ayı) sonuna kadar notere yaptırılır. </vt:lpstr>
      <vt:lpstr>1.5  31.12.2016 itibariyle ;   «Dürüst Resim İlkesi»  1.5.1. Üretim İşletmelerinde Hammadde, Yarı Mamul ve Mamul, varsa Ticari mallar  ile  Amortismana  Tabi  İktisadi  Kıymetler‘ in  (Sabit Kıymetler)  Fiili sayımı yapılması için şimdiden gerekli hazırlıkların yapılması,   1.5.2.  Sayım tutanaklarının işletme yetkililerince imzalanması   </vt:lpstr>
      <vt:lpstr>PowerPoint Sunusu</vt:lpstr>
      <vt:lpstr>1.6    01.01.2015 ile 31.12.2015 döneminde, firmada kullanılan basılı evrak envanterine esas olmak üzere :  1.6.1  Çek izleme formatı, 1.6.2  İrsaliye izleme formatı, 1.6.3  Fatura izleme formatı, 1.6.4  Gider pusulası izleme formatı,    Hazırlanan kontrol formatları Dönem sonu çalışma dosyasında saklanmalıdır.            </vt:lpstr>
      <vt:lpstr>2.1.  2017 takvim yılında e-fatura ve e-defter uygulamasının başlayacağı da göz önünde bulundurularak, entegre muhasebe programında anlık kayıtlama yapılması ve erken raporlama önem arz etmektedir. 2017 yılı kullanılacak hesap planının alt hesap düzenlemesinin, 2016 hesap döneminde, dönem sonu işlemlerine ulaşımında daha elverişli hale getirilmeli, Bu doğrultuda;</vt:lpstr>
      <vt:lpstr>2.1.1. Stok kartlarının tasnifi, daha elverişli hale getirilebilmesi bakımından tekrar  gözden geçirilerek düzenlenmeli ve Genel Muhasebe hesap planına paralel, uyumlu hale getirilmeli.   Örneğin; “150-D.İ.M.M.” hesabının bölümlenmesine uygun kodlanmalı, bölümlerin toplam tutarları ile ilgili bölümlere ait stok kartlarının toplam tutarları biri birine eşit olacağından, bunu denetleyecek raporların bu eşitliği sağlayabilecek şekilde, gerek stok programından ve gerekse Genel Muhasebeden, alınabilmesi sağlanabilir. </vt:lpstr>
      <vt:lpstr>2.1.2.  Cari hesap kartlarının tasnifi, daha elverişli hale getirilebilmesi bakımından tekrar gözden geçirilerek düzenlenmeli ve Genel Muhasebe hesap planına  paralel,  uyumlu  hale getirilmeli.   Transfer fiyatlaması, örtülü sermaye v.b. İçin, 120-alıcı ve 320-satıcılardan ilişkili olanlar ayrı bir alt hesap grubunda sınıflandırılmalı ve izlenmelidir.  </vt:lpstr>
      <vt:lpstr>PowerPoint Sunusu</vt:lpstr>
      <vt:lpstr>D  İ  K  K  A  T ! ! !  1994’den beri uygulanmakta olan VUK TEKDÜZEN MUHASEBE UYGULAMA GENEL TEBLİĞİ (TMUGT) yerine geçecek olan ve KGK web sitesinde taslağı yayımlanan, AB DİREKTİFLERİ doğrultusunda hazırlanan, YEREL FİNANSAL RAPORLAMA ÇERÇEVESİ (YFRÇ) ‘nin 2017 takvim yılından itibaren İHTİYARİ, 01.01.2018’ den sonra başlayan hesap döneminde MECBURİ uygulanacağı belirtilmektedir. Buna göre kısaca, Amortisman mecburi ayrılacak, Aktifteki MD Varlıklar Yeniden Değerlemeye tabi tutulabilecek, Kıdem Tazminatı karşılıkları mecburen ayrılacak. Amaçlanan, Şirketlerin FİNANSAL TABLOLARININ  Gerçeğe Uygun Değerleri ifade eder hale gelmesidir.  </vt:lpstr>
      <vt:lpstr>      KASA Kaydî bakiye ile fiili para mevcudu eşitlenmelidir. Yıl İçinde yüksek bakiye oluşan durumlarda adatlandırma yöntemiyle faiz geliri hesaplanmalı ve Fatura düzenlenerek hesaplanan KDV beyan edilmelidir.  Not: 6736 Sayılı Yasanın Bilanço Düzeltme hükümlerinden yararlanıldı ise, Kasa hesabı için yararlanılan tutar için 2016’da Adatlandırma Faizi hesaplanmayacak.  Gün bitimi TERS BAKİYE’ lere dikkat!...  Yabancı Paraların değerlemesi sonucunda ortaya çıkan farkların olumlu ve olumsuz oluşuna göre  ‘’646 Kambiyo Karları’’ veya ‘’656 Kambiyo Zararları’’ hesabına intikal ettirilmesi gerekmektedir. Değerleme sonucu kur farkı geliri oluştuğunda aşağıdaki kayıt yapılacaktır.</vt:lpstr>
      <vt:lpstr>KASA  _________________ / _____________________ 100.20.10.01  Merkez $ Kasa                             xxx                             646.100.20 Kasa Kur Farkı                          xxx Dönem sonu Kasada mevcut Dolar değerlemesi. ________________ / ______________________  Değerleme sonucu kur farkı gideri oluşması halinde aşağıdaki kayıt yapılacaktır. ________________  /  _____________________ 656.100.20 Kasa Kur Farkı                                xxx                             100.20.10.01  Merkez $ Kasa                     xxx Dönem sonu Kasada mevcut Dolar değerlemesi. ________________  /  _____________________</vt:lpstr>
      <vt:lpstr>ALINAN ÇEKLER  Çek Envanteri yapılmalıdır. Elde olmayan çekler ve varsa vadesi geçtiği halde kayıtta görülen çeklerin akıbeti araştırılmalıdır.  Tüm alt hesaplar itibariyle, çek-senet portföyü, çek-senet kartları ve Genel Muhasebe ‘deki ilgili hesaplar mutabık hale getirilmelidir.  Dönem Sonu Elde bulunan, Yabancı para cinsinden çekler değerlenmelidir.</vt:lpstr>
      <vt:lpstr>BANKALAR  5228 sayılı kanun ile VUK’ nun 281 ve 285. maddelerinde yapılan değişiklikle ; Mevduat ve Kredi sözleşmelerine dayanan alacakların değerleme gününe kadar hesaplanacak faizleriyle birlikte  dikkate alınacağı ; yine mevduat ve kredi sözleşmelerine dayanan borçların değerleme gününe kadar işlemiş faizleri ile birlikte dikkate alınacağı hükme bağlanmıştır.  Yıl içinde yapılan (Faiz v.b.) kayıtların fiş ekinde mutlaka ilgili banka extresi bulunmalıdır.  </vt:lpstr>
      <vt:lpstr>   BANKALAR   Bankada yer alan  mevduata tahakkuk ettirilen faiz gelirine ilişkin muhasebe kaydı. _________________  /  _____________________ 102-Bankalar                                               xxx 193-Peşin Ödenen Vergi Ve Fonlar              xx                               642-Faiz Gelirleri (Brüt)         xxx _________________  /  _____________________  NOT: Repo İşlemlerinde ise, menkul kıymet alım satımı söz konusu olduğundan gelirleri ‘’645 Menkul Kıymet Satış Karları ‘’ hesabına gelir yazılacağı tabidir.</vt:lpstr>
      <vt:lpstr>ALACAKLAR  Alıcı hesapların tümü müşterilerle mutabık hale getirilmelidir. Özellikle yıl içinde hiç hareket görmeyen (Uyuyan hesaplar) yani ödenmeyen alacakların tahsilatı için işletme yönetimi uyarılmalı, gerekli yasal v.b. Takipleri yapılmalıdır.  Yıl içinde, aynı Firma, hem Alıcı ve aynı zamanda Satıcı olduğunda, Satış faturası 120 no.lu Alıcılar Hesabına, Alış faturası 320 no.lu Satıcılar Hesabına kayıt yapılır, mutabakat anında ve/veya her ay sonunda, küçük bakiyeli hesabın büyük bakiyeli hesaba aktarma işlemi yapılmalıdır.  Alıcı ve Satıcı arasında «CARİ HESAP SÖZLEŞMESİ» mutlaka yapılmalıdır.  </vt:lpstr>
      <vt:lpstr>ALICILAR  Dövizli alacaklar V.U.K.’ nun 280. maddesi uyarınca dövizli alacakların mukayyet değerlerine, değerleme günü itibariyle Maliye Bakanlığınca yayımlanan ilgili döviz alış kuru  üzerinden  hesaplanacak   kur  değerlemesi sonucunun eklenmesi  ile tespit edilecektir. ________________  /  ____________________ 120.Alıcılar                                                    xxx                            601.120.20 Kur Farkı  Geliri                      xxx Dönem sonu (Dolar) Alacak  değerlemesi. ________________  /  ____________________</vt:lpstr>
      <vt:lpstr>ALICILAR   İhracatçı firmaların, gerek gelen mal bedellerinin izlenmesi ve gerekse dönem sonu değerleme işlemlerinin sağlıklı izlenebilmesi bakımından, alt hesapların aşağıda belirtildiği gibi (İhracat Faturası bazında alt hesaplar açılmak suretiyle) düzenlenmesi önerilmektedir.          </vt:lpstr>
      <vt:lpstr>ALICILAR   Ö  N  E  R  İ  L  E  N        Ö  R  N  E  K  T  İ  R :  Dönem sonunda, işletmenin yabancı para cinsinden olan varlıklarının ve borçlarının tutarı, dönem sonunda ilan edilen kurlarla değerlenmiş tutarlarını doğrulamalıdır.  120.10       Yurtiçi Alıcılar 120.20       Yurtdışı Alıcılar 120.20.01   .......GMBH 120.20.01.999   Ft. 999, 10.000,-$x2,815,GB:106745-16.12.15</vt:lpstr>
      <vt:lpstr>ALICILAR    ( İHRACAT BEDELLERİ SERBEST TASARRUF EDİLEBİLECEK)  Tarihi :  09.02.2008   Türk Parasının Kıymetini Koruma Hakkında 32 Sayılı Kararda Değişiklik Yapılmasına Dair 2008/13186 sayılı BKK ile yapılan Değişiklikle, İhracat bedellerinin tasarrufu serbest bırakıldı.</vt:lpstr>
      <vt:lpstr>ŞÜPHELİ ALACAKLAR ve KARŞILIK UYGULAMASI :  (128-129 ) Not: Alacaklar’a Şüpheli hale geldiği dönemde karşılık ayrılır. DEĞERSİZ ALACAKLAR :  VAZGEÇİLEN ALACAKLAR :         VUK’nun 324. maddesi  vazgeçilen alacağı düzenlemiştir. Esasen vazgeçilen alacak konusunu, değersiz alacak konusuyla birlikte değerlendirmek gerekir.  Çünkü Konkordato ve sulh yoluyla vazgeçilen alacağın borçlu ve alacaklı yönünden iki ayrı fonksiyonu vardır.</vt:lpstr>
      <vt:lpstr>STOKLAR   :  (15  Grup – 150,151,152,153,157…Hesaplar)  - Komisyonculara veya başka firmalara satılmak üzere gönderilen konsinye mallar var ise bunlar ile,  - Satın alınmış ve kayıtlara geçirilmiş olduğu halde henüz işletmeye gelmemiş yoldaki mallar envanter listelerine dahil edilmelidir.  - Satılmış ve muhasebeleştirilmiş ancak henüz müşteriye yollanmamış mallar ile,  - Emanet olarak işletmeye bırakılmış mallar var ise, bunlar envanter listelerine dahil edilmemelidir.</vt:lpstr>
      <vt:lpstr>STOKLAR  Stok sayımlarında stoklarda bulunan her türlü hammadde, yarı mamul, mamul ve yardımcı malzemeler ile ticari mallar ayrı ayrı envanter işlemine tabi tutulmalıdır.   Gerek Geçici Vergi ve Gerekse Yıl Sonu Envanter işlemlerinde;  «Dönem başı Stok + Dönem İçi Net Alışlar = Dönem İçi Net Satışlar + Dönem Sonu Stok» eşitliği mutlaka sağlanmalıdır.  Her Geçici Vergi Dönemine ait «MİKTAR DENGESİ TABLOSU» hazır bulundurulmalıdır. Vergi Müfettişi belirli bir formatta talep etmektedir.  Üretim işletmelerinde Stok hesaplarının «MİKTAR DENGESİ TAKİBİNE YÖNELİK» işleyişi (EXCEL TABLO). </vt:lpstr>
      <vt:lpstr>DURAN VARLIKLAR  Değerleme günü, stoklarda olduğu gibi «DURAN VARLIKLAR» ın da fiili sayımının yapılması gerekir. Demirbaş defterinin Bilanço ile eşitliği mutlaka sağlanmalıdır.  İktisadi kıymetlerin iktisabında kullanılan kredilerle ilgili faiz ve kur farklarının maliyete intikali konusunda  163 no.lu VUK Genel Tebliği ile 187 no.lu GVK Genel Tebliğlerinde açıklama yapılmıştır  </vt:lpstr>
      <vt:lpstr>DURAN VARLIKLAR  İthalat yapan firmaların, gerek gelen mal bedellerinin izlenmesi ve gerekse dönem sonu değerleme işlemlerinin sağlıklı izlenebilmesi bakımından, alt hesapların ‘da Yurtdışı alıcılar bölümünde belirtildiği gibi (İthalat Partisi bazında alt hesaplar açılmak suretiyle) düzenlenmesi önerilmektedir.  ____________  /  ________________________ 253.20  İthal ....Makinası (Kur Farkı)      xxx                 320.20.10.01 ...Firm. Kur Değ.             xxx Dönem sonu (Dolar) Alacak  değerlemesi. ______________  /  _________________________       </vt:lpstr>
      <vt:lpstr>DURAN VARLIKLAR   Önemli Not: Dönem İçinde gerek ithalat ve gerekse yurt içinden temin edilen Amortismana tabi İktisadi Kıymetler (ATİK) için (Takvim Yılı) dönem sonuna kadar ödenen ve tahakkuk eden kur farkı ve faiz giderlerinin ATİK maliyetine eklenmesi zorunludur.(GVK 163 Seri no.lu Genel Tebliği)       </vt:lpstr>
      <vt:lpstr>PowerPoint Sunusu</vt:lpstr>
      <vt:lpstr>AMORTİSMANLAR :  30.12.2003 tarih ve 25332 sayılı resmi gazetede yayımlanarak yürürlüğe giren 5024 sayılı kanunla amortisman uygulamasına ilişkin esaslı değişiklikler yapılmıştır.   Amortismana tabi iktisadi kıymetin iktisadi ve teknik mahiyetine bağlı olmaksızın genel olarak %20 oranında uygulanan normal amortisman uygulamasına son verilerek iktisadi kıymetlerin her birinin faydalı ömürleri dikkate alınmak suretiyle amortisman oranının belirleneceği hüküm altına alınmıştır. </vt:lpstr>
      <vt:lpstr>AMORTİSMANLAR :  Aynı kanunla V.U.K’ nun mük. 315. maddesinde hüküm altına alınan Azalan Bakiyeler Usulünde amortisman ayrılmasında ayrılacak amortisman oranının normal amortisman oranının 2 katı olacağı, bulunacak oranın her halükarda %50’den fazla olamayacağı hüküm altına alınmıştır.          </vt:lpstr>
      <vt:lpstr>AMORTİSMANLAR :   2-Binek Oto‘ larla ilgili Kıst  Amortisman uygulaması devam ettiğinden, dönem içinde Binek  Oto alımı gerçekleşti ise, kıst amortisman uygulanacaktır.   Cari yıl için hesap edilen amortisman tutarından   aktife giriş ayı itibariyle hesap edilen kıst amortisman tutarı gider yazılacak , arta kalan tutar  itfa yılında gider  yazılmak üzere 280 no.lu hesabın altında  "280-57-2016   2016 Yılında Giderleştirilecek Binek Oto Kıst  Amortismanı"  hesabında izlenip ilgili dönemde giderleştirilmesi sağlanacaktır. Binek Oto alımında ödenen KDV İndirim konusu yapılamaz, maliyete eklenir ve/veya ÖTV dahil Gider veya Maliyet olur.</vt:lpstr>
      <vt:lpstr>DURAN VARLIKLAR   FİNANSAL KİRALAMA VE DEĞERLEME İŞLEMLERİ: 24/04/2003 tarih ve 4842 sayılı kanunla VUK’ na  eklenen mükerrer 290. madde ile, finansal kiralama işlemlerinin değerlemesi hüküm altına alınmıştır. Yapılan düzenleme uyarınca 01.07.2003 tarihinden itibaren finansal kiralama bedellerinin faturalandığı dönemde gider yazılması uygulaması, finansal kiralama işlemi sayılan kiralamalar için söz konusu olmayacaktır!  Önemli Not: Finansal Kiralama işlemleri ve Muhasebeleştirilmesi ile ilgili olarak, Web sitesinde (www.anilymm.com) yayınlanan 2003 Takvim Yılı’na ait 21.Kasım.2003 tarihli 2003-019 sayılı  sirkülerde, muhasebe kayıt örneği ve ayrıntılı açıklamalar yapılmıştır. </vt:lpstr>
      <vt:lpstr>    DURAN VARLIKLAR  FİNANSAL KİRALAMA VE DEĞERLEME İŞLEMLERİ: «Sat Geri Kirala» 6495 Sayılı Torba Yasa ile (Yürürlük tarihi: 02.08.2013) 3065 sayılı Katma Değer Vergisi ve 5520 sayılı Kurumlar  Vergisi Kanununda, Leasing konusu Taşınmazların bizzat kiracıdan satın alınıp geriye kiralanan taşınmazlara uygulanmak üzere KDV ve Kurumlar Vergisi İstisnası getirilmiştir.  «Sat Geri Kirala» adıyla da anılan yasal düzenlemenin Şirket yöneticilerine, kurumlarının mali bünyelerini güçlendirmek amacıyla, değerlendirmeleri önerilmektedir. Kurumlara Finansman imkanı sağlamak yanında Blanço Aktifindeki Taşınmazları Güncel Değerlerle raporlanması imkanı da sağlayacaktır.   </vt:lpstr>
      <vt:lpstr>ÖZEL MALİYET BEDELİ KAVRAMI VE İTFASI     Her hangi bir hataya meydan vermemek ve takip kolaylığı sağlamak bakımından,   Kiralanan yer (Ofis, Depo v.b.) için yapılan harcamalar KİRA süresince İTFA edilmelidir. Genel uygulama 5 yıl % 20’ dir.  “264-ÖZEL MALİYETLER” hesabının ve “268-ÖZEL BİRİKMİŞ AMORTİSMANLAR ” alt hesapları, mecurun kullanılacağı yıllar bazında açılması, itfa hesaplamalarının kontrolu bakımından önerilmektedir.</vt:lpstr>
      <vt:lpstr>BORÇLAR        Borçlar, Tek Düzen Hesap planında 3 ve 4 numaralı ana hesap guruplarında izlenir . VUK’ nun 285. maddesine göre borçların mukayyet değerle değerlenmesi gerekmektedir.   Ancak borçlar yabancı para cinsinden ise  VUK’ nun 280. madde hükmü uyarınca Maliye Bakanlığınca tespit ve ilan edilen kurlar üzerinden değerlenmelidir. Değerleme sonucunda ortaya çıkan olumlu ve olumsuz farklar 646,656 ve 780 hesaplara intikal ettirilir.</vt:lpstr>
      <vt:lpstr>BORÇLAR  Yabancı para cinsinden borca ilişkin değerlemeye ilişkin kayıt örneği: _________________  /  ________________ 780 Finansman Giderleri                                    xxx                        300 Banka Kredileri                              xxx ________________  /  _________________     Önemli Not: Bu kayıt ekinde mutlaka Banka Dekontu ile Banka Extresi bulunmalıdır.</vt:lpstr>
      <vt:lpstr>YENİLEME FONU: (549-Özel Fonlar)   Üç  yıl içinde satılanın yerine aynı amaçlı yeni bir ATİK alındığı takdirde, yeni alınan ATİK üzerinden ayrılan amortisman öncelikle ayrılan Yenileme Fonu‘ na mahsup edilecek,  yenileme fonu bittikten sonra kalanı giderleştirilecektir.  Önceki yıllarda ayrılıp fonda bekletilen tutarlar, durumlarına göre incelenip gerekli Gelir ve/veya Amortisman karşılık kayıtları kontrol edilmelidir.  Önemli Not: Yenileme Fonunda bekletilen tutar için bekleme süresi « 3 Yıl» kontrol edilmeli, süresi dolan tutar Gelir Tablosuna alınmak üzere ilgili kayıt yapılmalıdır.</vt:lpstr>
      <vt:lpstr>TAHAKKUK  VE DÖNEMSELLİK        İşletmenin sürekliliği kavramı uyarınca sınırsız kabul edilen ömrünün, belirli dönemlere bölünmesi ve her dönemin faaliyet sonuçlarının diğer dönemlerden bağımsız olarak saptanmasıdır.     Gelir ve giderlerin tahakkuk esasına göre muhasebeleştirilmesi, hasılat, gelir ve karların aynı döneme ait maliyet, gider ve zararlarla karşılaştırılması bu kavramın gereğidir.</vt:lpstr>
      <vt:lpstr>İHRACATTA GÖTÜRÜ GİDER :  Götürü Gider uygulamasından ihracat (Bavul Ticareti hariç), yurtdışında inşaat, onarma, montaj ve  taşımacılık faaliyetlerinde bulunan dar mükellefiyet esasında vergilendirilenler de dahil olmak üzere gelir ve kurumlar vergisi mükellefleri yararlanabileceklerdir.</vt:lpstr>
      <vt:lpstr>İHRACATTA GÖTÜRÜ GİDER :   Ancak, İhracatını Dış Ticaret Sermaye Şirketlerinden ve/veya Sektörel Dış Ticaret Şirketleri aracılığı ile gerçekleştiren ihracatçı firmalar, bu ihracatları ile ilgili olarak, götürü gider uygulamasından yararlanamayacaklardır.  Döviz olarak elde edilen ihracat hasılatının Türk Lirası karşılığının tespitinde, hasılatın kanuni defterlere kaydedildiği tarihte geçerli olan ve T.C. Merkez bankasınca tespit ve ilan edilmiş döviz alış kurlarının esas alınması gerekmektedir.  </vt:lpstr>
      <vt:lpstr>İHRACATTA GÖTÜRÜ GİDER  Sevkiyat ile dövizin gelişi sırasında ortaya çıkan kur farkı gelirleri hesaplama dışı tutulacaktır.   Uygulamada, tevsik edilemeyen giderler, dönem içinde, belgesiz olarak, harcamayı yapana kasadan nakit olarak ödenmek suretiyle çıkışı yapılacak ve “760-...-İhracat Götürü Gideri” hesabı borçlandırılacak, dönemin sonunda “760-...-İhracat Götürü Gideri” hesabı belirtilen ihracat hasılatının binde beşi oranında hesaplanan tutar ile karşılaştırılacaktır.      </vt:lpstr>
      <vt:lpstr>ÖDENMEYEN SSK PRİMLERİ :  Takvim yılı sonu itibariyle, 31 Ocak tarihine kadar ödenmeyen aylık SGK primleri, mali kar‘ ın hesaplanmasında gider olarak indirilemeyecektir.   368 No.lu hesapta izlenen, vadesi geçmiş ödenmeyen SGK  primleri toplamı Yıllık Kurumlar Vergisi Beyannamesinde KKEG olarak Kurum Kazancına eklenecektir. Bu işlem için her hangi bir Muhasebe Kaydı yapılmayacaktır, sadece Nazım Hesaplarda dip not amacıyla izlenebilir. (SGK’dan alınacak borç dökümü KV Çalışma dosyasında olmalıdır.) Sonraki yıl ve/veya yıllarda ödenenler ise ilgili dönemin Yıllık  Kurumlar Vergisi Beyannamesinde «Vergilenmeyecek Gelir» olarak Kurum Kazancından düşülecektir. </vt:lpstr>
      <vt:lpstr>GEÇMİŞ YIL ZARARLARI :  İşletme Kurumlar Vergisi matrahının tespitinde kurumlar vergisi beyannamesinde her yıla ilişkin tutarları ayrı ayrı göstermek şartıyla  bilançosundaki Geçmiş Yıl Zararlarını, kar edilmesi durumunda  beş yıldan fazla nakledilmemek şartıyla indirim konusu yapabilir.        580.11      2011  Yılı Zararı (Bilançodaki Ticari Zarar)       580.11.01 2011  Yılı Mali Zararı (Vergi Beyannamesindeki Zarar)       580.11.02    2011  Yılı K.K.E.G.  </vt:lpstr>
      <vt:lpstr>GAYRİMENKUL VE İŞTİRAK HİSSELERİ SATIŞ KARI İSTİSNASI :   (KVK Md.5/1-e)    (İstisna oranı %100’den %75’e indirilmiştir. Bu fıkranın yürürlük tarihi 21/06/2006’ dır.)         Ayrıca; İki tam yıl aktifte bulunan Gayrı menkul ve İştirak Hisselerinin Satışında (3065 sayılı KDV Kanununun 17. Maddesine 5281 sayılı kanun ile eklenen ( r ) fıkrası gereği) Katma Değer Vergisi hesaplanmayacaktır. Öteden beri Geçici Madde ile yapılan bu uygulama 01.01.2005 geçerlilik ve 31.12.2004 yürürlük tarihi itibariyle kalıcı hale gelmiştir. Kar’ ın sermayeye eklenme şartı aranmamaktadır.</vt:lpstr>
      <vt:lpstr>KAR DAĞITIMI  :         - Genel Kurul veya Ortaklar Kurulu’nca kar’ın dağıtılma karar verilmesi  durumunda;        2002 yılı ve önceki yıllara ait dağıtılmayan karların dağıtılması  halinde  4842 sayılı  yasa ile  Gelir Vergisi  Kanununa  eklenen  61.ve 62.  maddeler kapsamında   kar dağıtımı yapılacaktır.</vt:lpstr>
      <vt:lpstr>KAR DAĞITIMI   2003 ve daha sonraki yıllara  ait karların dağıtılması durumunda ise; kurumun ortaklık yapısına bakılacak, ortaklar arasında tüzel kişi kurum bulunması   halinde bu tüzel kişilere ait kar payı üzerinden kar dağıtımında stopaj yapılmayacak.   Gerçek kişi olan ortaklara ait  dağıtılan Kar üzerinden % 15 Gelir Vergisi  Stopajı   hesaplanıp,  Kar ‘ın dağıtıldığı aya ait muhtasar beyanname ile  beyan edilip  bir  defada  ödenecektir.</vt:lpstr>
      <vt:lpstr>KAR DAĞITIMI   Not:  23.07.2006 tarih ve 26237 sayılı Resmi Gazetede yayımlanan 2006/10731 sayılı Bakanlar Kurulu Kararı ile Anonim ve Limited şirketlerin Kar Dağıtımında %10 olarak uygulanmakta olan Gelir Vergisi (Mad:94 ‘e göre) Stopajı 23.Temmuz.2006 tarihinden itibaren % 15 olarak belirlenmiştir.</vt:lpstr>
      <vt:lpstr>ÖRTÜLÜ SERMAYE VE (KVK Md:12)  TRANSFER FİYATLAMASI YOLUYLA (KVK Md:13)  KAZANÇ AKTARIMI:  </vt:lpstr>
      <vt:lpstr>  ÖRTÜLÜ SERMAYE VE TRANSFER FİYATLAMASI YOLUYLA KAZANÇ AKTARIMI   Her İki 12. ve 13. maddeleri ilgilendiren İşlemlerle ilgili olarak,  Dikkat! Yıllık Kurumlar Vergisi Beyannamesinin eki olarak Ek 2 düzenlenecektir.  Yıllık Kurumlar Vergisi Beyannamesi ekinde doldurulması gereken Formlar la ilgili GİB tarafından hazırlama rehberi yayınlanmıştır.  Söz konusu hazırlama rehberi, Yıllık Kurumlar Vergisi Beyannamesi ekinde doldurulması gereken (Örtülü Sermaye, Yurtdışı İştirakler ve Transfer  Fiyatlandırması İle ilgili ) Formlar la ilgili yayımlanan 2. no.lu Genel  Tebliğ  ile Formların doldurulmasına ve verilme zamanına ilişkin açıklamalar yapılmıştır.  </vt:lpstr>
      <vt:lpstr>PowerPoint Sunusu</vt:lpstr>
      <vt:lpstr>ÖRTÜLÜ SERMAYE VE TRANSFER FİYATLAMASI YOLUYLA KAZANÇ AKTARIMI    Ancak; Her İki 12. ve 13. maddeleri ilgilendiren İşlemlerle ilgili olarak 2014 Takvim Yılı ‘na ait Yıllık Kurumlar Vergisi Beyannamesi ekinde doldurulması gereken (Örtülü Sermaye, Yurtdışı İştirakler ve Transfer Fiyatlandırması İle ilgili ) Formlar (Ek.2) için gerekli hazırlıkların yapılması ihmal edilmemelidir.  İlgili belgeler ve varsa rapor, ilgili Yıl KV Beyannamesi ile birlikte saklanacaktır.  </vt:lpstr>
      <vt:lpstr>PowerPoint Sunusu</vt:lpstr>
      <vt:lpstr>PowerPoint Sunusu</vt:lpstr>
      <vt:lpstr>(Ba ve Bs Formları)   Ba ve Bs Formlarının doldurulmasında, «Düzeltme Cezası’ na muhatap kalmamak için» alım ve satıma taraf olanlar ile mutlaka, her ay alım ve satım Fatura tutarları mutabakatı yapılmalıdır.  Nevi Değiştiren Şirketlerin gerek Unvan ve Gerekse Vergi Numarası değişiklikleri için verilen Düzeltme Ba ve Bs Formları için ceza ödenmeyecektir.</vt:lpstr>
      <vt:lpstr>PowerPoint Sunusu</vt:lpstr>
      <vt:lpstr>Dönem Sonu Matrah Kontrol Formatı : (ANIL SEMİNER kitabı ekinde bulunmaktadır.) Dönem sonu işlemlerinin yapılması sırasında, olası unutulan  ve/veya ihmal edilen işlemler ile, firmanın yasal yükümlülüklerinin zamanında yerine getirilip getirilmediğinin bir defa daha gözden geçirilmesi açısından, her Geçici Vergi dönemi ve dönem sonu işlemlerinin yapılması ve sonuçlandırılmasından sonra, tüm işlemlerin kontrolü için hazırlanacak «Dönem Sonu Matrah Kontrol Formatı» bir rehber görevi görmektedir.   </vt:lpstr>
      <vt:lpstr>PowerPoint Sunusu</vt:lpstr>
      <vt:lpstr>Dinlediğiniz için Teşekkür Eder… Sağlıklı, mutlu, huzurlu bir yıl geçirmeniz umut ve dileğiyle hepinize saygı ve sevgilerimizi sunuyoruz.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Pelin Cansever</dc:creator>
  <cp:lastModifiedBy>GÜVEN ANIL</cp:lastModifiedBy>
  <cp:revision>79</cp:revision>
  <dcterms:created xsi:type="dcterms:W3CDTF">2014-12-08T11:24:16Z</dcterms:created>
  <dcterms:modified xsi:type="dcterms:W3CDTF">2016-12-12T10:58:49Z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ac30f60a-7002-481d-830f-173e214cdb96</vt:lpwstr>
  </property>
  <property fmtid="{D5CDD505-2E9C-101B-9397-08002B2CF9AE}" pid="3" name="GBClassification">
    <vt:lpwstr>GLOBAL BILGI GENEL</vt:lpwstr>
  </property>
</Properties>
</file>